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9" r:id="rId3"/>
    <p:sldId id="279" r:id="rId4"/>
    <p:sldId id="298" r:id="rId5"/>
    <p:sldId id="294" r:id="rId6"/>
    <p:sldId id="261" r:id="rId7"/>
    <p:sldId id="299" r:id="rId8"/>
    <p:sldId id="300" r:id="rId9"/>
    <p:sldId id="312" r:id="rId10"/>
    <p:sldId id="264" r:id="rId11"/>
    <p:sldId id="265" r:id="rId12"/>
    <p:sldId id="266" r:id="rId13"/>
    <p:sldId id="293" r:id="rId14"/>
    <p:sldId id="302" r:id="rId15"/>
    <p:sldId id="267" r:id="rId16"/>
    <p:sldId id="281" r:id="rId17"/>
    <p:sldId id="282" r:id="rId18"/>
    <p:sldId id="268" r:id="rId19"/>
    <p:sldId id="283" r:id="rId20"/>
    <p:sldId id="314" r:id="rId21"/>
    <p:sldId id="296" r:id="rId22"/>
    <p:sldId id="297" r:id="rId23"/>
    <p:sldId id="306" r:id="rId24"/>
    <p:sldId id="307" r:id="rId25"/>
    <p:sldId id="308" r:id="rId26"/>
    <p:sldId id="310" r:id="rId27"/>
    <p:sldId id="284" r:id="rId28"/>
    <p:sldId id="285" r:id="rId29"/>
    <p:sldId id="286" r:id="rId30"/>
    <p:sldId id="287" r:id="rId31"/>
    <p:sldId id="288" r:id="rId32"/>
    <p:sldId id="289" r:id="rId33"/>
    <p:sldId id="290" r:id="rId34"/>
    <p:sldId id="291" r:id="rId35"/>
    <p:sldId id="292" r:id="rId36"/>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64" d="100"/>
          <a:sy n="64" d="100"/>
        </p:scale>
        <p:origin x="-106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B51868C-17FF-499E-BF54-1DE8E5C91249}"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B51868C-17FF-499E-BF54-1DE8E5C91249}"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B51868C-17FF-499E-BF54-1DE8E5C9124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0C8B9E6-19AE-404D-8005-DB832BA99F92}" type="datetimeFigureOut">
              <a:rPr lang="en-US" smtClean="0"/>
              <a:pPr/>
              <a:t>5/21/2021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B51868C-17FF-499E-BF54-1DE8E5C912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0C8B9E6-19AE-404D-8005-DB832BA99F92}" type="datetimeFigureOut">
              <a:rPr lang="en-US" smtClean="0"/>
              <a:pPr/>
              <a:t>5/21/2021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B51868C-17FF-499E-BF54-1DE8E5C912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0C8B9E6-19AE-404D-8005-DB832BA99F92}" type="datetimeFigureOut">
              <a:rPr lang="en-US" smtClean="0"/>
              <a:pPr/>
              <a:t>5/21/2021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B51868C-17FF-499E-BF54-1DE8E5C9124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orientacascales.wordpress.com/"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0100" y="1000108"/>
            <a:ext cx="7772400" cy="1975104"/>
          </a:xfrm>
        </p:spPr>
        <p:txBody>
          <a:bodyPr/>
          <a:lstStyle/>
          <a:p>
            <a:pPr algn="ctr"/>
            <a:r>
              <a:rPr lang="en-US" dirty="0" err="1" smtClean="0">
                <a:solidFill>
                  <a:srgbClr val="FF0000"/>
                </a:solidFill>
                <a:latin typeface="Algerian" pitchFamily="82" charset="0"/>
                <a:cs typeface="Aharoni" pitchFamily="2" charset="-79"/>
              </a:rPr>
              <a:t>Declararea</a:t>
            </a:r>
            <a:r>
              <a:rPr lang="en-US" dirty="0" smtClean="0">
                <a:solidFill>
                  <a:srgbClr val="FF0000"/>
                </a:solidFill>
                <a:latin typeface="Algerian" pitchFamily="82" charset="0"/>
                <a:cs typeface="Aharoni" pitchFamily="2" charset="-79"/>
              </a:rPr>
              <a:t> </a:t>
            </a:r>
            <a:r>
              <a:rPr lang="en-US" dirty="0" err="1" smtClean="0">
                <a:solidFill>
                  <a:srgbClr val="FF0000"/>
                </a:solidFill>
                <a:latin typeface="Algerian" pitchFamily="82" charset="0"/>
                <a:cs typeface="Aharoni" pitchFamily="2" charset="-79"/>
              </a:rPr>
              <a:t>contribu</a:t>
            </a:r>
            <a:r>
              <a:rPr lang="ro-RO" dirty="0" err="1" smtClean="0">
                <a:solidFill>
                  <a:srgbClr val="FF0000"/>
                </a:solidFill>
                <a:latin typeface="Algerian" pitchFamily="82" charset="0"/>
                <a:cs typeface="Aharoni" pitchFamily="2" charset="-79"/>
              </a:rPr>
              <a:t>ţiilor</a:t>
            </a:r>
            <a:r>
              <a:rPr lang="ro-RO" dirty="0" smtClean="0">
                <a:solidFill>
                  <a:srgbClr val="FF0000"/>
                </a:solidFill>
                <a:latin typeface="Algerian" pitchFamily="82" charset="0"/>
                <a:cs typeface="Aharoni" pitchFamily="2" charset="-79"/>
              </a:rPr>
              <a:t> de asigurări sociale în anul 2021</a:t>
            </a:r>
            <a:r>
              <a:rPr lang="en-US" dirty="0" smtClean="0"/>
              <a:t/>
            </a:r>
            <a:br>
              <a:rPr lang="en-US" dirty="0" smtClean="0"/>
            </a:br>
            <a:endParaRPr lang="en-US" dirty="0"/>
          </a:p>
        </p:txBody>
      </p:sp>
      <p:sp>
        <p:nvSpPr>
          <p:cNvPr id="3" name="Subtitle 2"/>
          <p:cNvSpPr>
            <a:spLocks noGrp="1"/>
          </p:cNvSpPr>
          <p:nvPr>
            <p:ph type="subTitle" idx="1"/>
          </p:nvPr>
        </p:nvSpPr>
        <p:spPr>
          <a:xfrm>
            <a:off x="4929190" y="3714752"/>
            <a:ext cx="3757610" cy="1571636"/>
          </a:xfrm>
        </p:spPr>
        <p:txBody>
          <a:bodyPr/>
          <a:lstStyle/>
          <a:p>
            <a:r>
              <a:rPr lang="ro-RO" sz="2800" dirty="0" smtClean="0">
                <a:solidFill>
                  <a:schemeClr val="tx2">
                    <a:lumMod val="10000"/>
                  </a:schemeClr>
                </a:solidFill>
                <a:latin typeface="Aharoni" pitchFamily="2" charset="-79"/>
                <a:cs typeface="Aharoni" pitchFamily="2" charset="-79"/>
              </a:rPr>
              <a:t>Clara SOROCEAN</a:t>
            </a:r>
          </a:p>
          <a:p>
            <a:endParaRPr lang="ro-RO" dirty="0" smtClean="0">
              <a:solidFill>
                <a:schemeClr val="tx2">
                  <a:lumMod val="10000"/>
                </a:schemeClr>
              </a:solidFill>
              <a:latin typeface="Aharoni" pitchFamily="2" charset="-79"/>
              <a:cs typeface="Aharoni" pitchFamily="2" charset="-79"/>
            </a:endParaRPr>
          </a:p>
          <a:p>
            <a:endParaRPr lang="en-US" dirty="0">
              <a:solidFill>
                <a:schemeClr val="tx2">
                  <a:lumMod val="10000"/>
                </a:schemeClr>
              </a:solidFill>
              <a:latin typeface="Aharoni" pitchFamily="2" charset="-79"/>
              <a:cs typeface="Aharoni" pitchFamily="2" charset="-79"/>
            </a:endParaRPr>
          </a:p>
        </p:txBody>
      </p:sp>
      <p:sp>
        <p:nvSpPr>
          <p:cNvPr id="4" name="Subtitle 2"/>
          <p:cNvSpPr txBox="1">
            <a:spLocks/>
          </p:cNvSpPr>
          <p:nvPr/>
        </p:nvSpPr>
        <p:spPr>
          <a:xfrm>
            <a:off x="2714612" y="5357826"/>
            <a:ext cx="3000396" cy="642942"/>
          </a:xfrm>
          <a:prstGeom prst="rect">
            <a:avLst/>
          </a:prstGeom>
        </p:spPr>
        <p:txBody>
          <a:bodyPr vert="horz" lIns="100584" tIns="45720" anchor="b">
            <a:normAutofit/>
          </a:bodyPr>
          <a:lstStyle/>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endParaRPr kumimoji="0" lang="ro-RO" sz="2000" b="0" i="0" u="none" strike="noStrike" kern="1200" cap="none" spc="0" normalizeH="0" baseline="0" noProof="0" dirty="0" smtClean="0">
              <a:ln>
                <a:noFill/>
              </a:ln>
              <a:solidFill>
                <a:schemeClr val="tx2">
                  <a:lumMod val="10000"/>
                </a:schemeClr>
              </a:solidFill>
              <a:effectLst/>
              <a:uLnTx/>
              <a:uFillTx/>
              <a:latin typeface="Aharoni" pitchFamily="2" charset="-79"/>
              <a:ea typeface="+mn-ea"/>
              <a:cs typeface="Aharoni" pitchFamily="2" charset="-79"/>
            </a:endParaRPr>
          </a:p>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endParaRPr kumimoji="0" lang="ro-RO" sz="2000" b="0" i="0" u="none" strike="noStrike" kern="1200" cap="none" spc="0" normalizeH="0" baseline="0" noProof="0" dirty="0" smtClean="0">
              <a:ln>
                <a:noFill/>
              </a:ln>
              <a:solidFill>
                <a:schemeClr val="tx2">
                  <a:lumMod val="10000"/>
                </a:schemeClr>
              </a:solidFill>
              <a:effectLst/>
              <a:uLnTx/>
              <a:uFillTx/>
              <a:latin typeface="Aharoni" pitchFamily="2" charset="-79"/>
              <a:ea typeface="+mn-ea"/>
              <a:cs typeface="Aharoni" pitchFamily="2" charset="-79"/>
            </a:endParaRPr>
          </a:p>
          <a:p>
            <a:pPr marL="0" marR="0" lvl="0" indent="0" algn="l" defTabSz="914400" rtl="0" eaLnBrk="1" fontAlgn="auto" latinLnBrk="0" hangingPunct="1">
              <a:lnSpc>
                <a:spcPct val="100000"/>
              </a:lnSpc>
              <a:spcBef>
                <a:spcPts val="0"/>
              </a:spcBef>
              <a:spcAft>
                <a:spcPts val="0"/>
              </a:spcAft>
              <a:buClr>
                <a:schemeClr val="tx2"/>
              </a:buClr>
              <a:buSzPct val="95000"/>
              <a:buFont typeface="Wingdings"/>
              <a:buNone/>
              <a:tabLst/>
              <a:defRPr/>
            </a:pPr>
            <a:endParaRPr kumimoji="0" lang="en-US" sz="2000" b="0" i="0" u="none" strike="noStrike" kern="1200" cap="none" spc="0" normalizeH="0" baseline="0" noProof="0" dirty="0">
              <a:ln>
                <a:noFill/>
              </a:ln>
              <a:solidFill>
                <a:schemeClr val="tx2">
                  <a:lumMod val="10000"/>
                </a:schemeClr>
              </a:solidFill>
              <a:effectLst/>
              <a:uLnTx/>
              <a:uFillTx/>
              <a:latin typeface="Aharoni" pitchFamily="2" charset="-79"/>
              <a:ea typeface="+mn-ea"/>
              <a:cs typeface="Aharoni" pitchFamily="2" charset="-79"/>
            </a:endParaRPr>
          </a:p>
        </p:txBody>
      </p:sp>
      <p:sp>
        <p:nvSpPr>
          <p:cNvPr id="5" name="Rectangle 4"/>
          <p:cNvSpPr/>
          <p:nvPr/>
        </p:nvSpPr>
        <p:spPr>
          <a:xfrm>
            <a:off x="2928926" y="5572140"/>
            <a:ext cx="2857520" cy="461665"/>
          </a:xfrm>
          <a:prstGeom prst="rect">
            <a:avLst/>
          </a:prstGeom>
        </p:spPr>
        <p:txBody>
          <a:bodyPr wrap="square">
            <a:spAutoFit/>
          </a:bodyPr>
          <a:lstStyle/>
          <a:p>
            <a:pPr algn="ctr"/>
            <a:r>
              <a:rPr lang="ro-RO" sz="2400" b="1" dirty="0" smtClean="0">
                <a:solidFill>
                  <a:schemeClr val="tx2">
                    <a:lumMod val="10000"/>
                  </a:schemeClr>
                </a:solidFill>
                <a:latin typeface="Times New Roman" pitchFamily="18" charset="0"/>
                <a:cs typeface="Times New Roman" pitchFamily="18" charset="0"/>
              </a:rPr>
              <a:t>Chişinău 2021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sz="3600" b="1" dirty="0" smtClean="0">
                <a:solidFill>
                  <a:srgbClr val="C00000"/>
                </a:solidFill>
                <a:latin typeface="Times New Roman" panose="02020603050405020304" pitchFamily="18" charset="0"/>
                <a:cs typeface="Times New Roman" panose="02020603050405020304" pitchFamily="18" charset="0"/>
              </a:rPr>
              <a:t>Boli profesionale</a:t>
            </a:r>
            <a:r>
              <a:rPr lang="en-US" sz="3600" b="1" dirty="0" smtClean="0">
                <a:solidFill>
                  <a:srgbClr val="C00000"/>
                </a:solidFill>
                <a:latin typeface="Times New Roman" panose="02020603050405020304" pitchFamily="18" charset="0"/>
                <a:cs typeface="Times New Roman" panose="02020603050405020304" pitchFamily="18" charset="0"/>
              </a:rPr>
              <a:t> </a:t>
            </a:r>
            <a:r>
              <a:rPr lang="ro-RO" sz="3600" b="1" dirty="0" smtClean="0">
                <a:solidFill>
                  <a:srgbClr val="C00000"/>
                </a:solidFill>
                <a:latin typeface="Times New Roman" panose="02020603050405020304" pitchFamily="18" charset="0"/>
                <a:cs typeface="Times New Roman" panose="02020603050405020304" pitchFamily="18" charset="0"/>
              </a:rPr>
              <a:t>şi accidente de muncă</a:t>
            </a:r>
            <a:r>
              <a:rPr lang="ru-RU" b="1" dirty="0" smtClean="0">
                <a:solidFill>
                  <a:srgbClr val="C00000"/>
                </a:solidFill>
                <a:latin typeface="Times New Roman" panose="02020603050405020304" pitchFamily="18" charset="0"/>
                <a:cs typeface="Times New Roman" panose="02020603050405020304" pitchFamily="18" charset="0"/>
              </a:rPr>
              <a:t/>
            </a:r>
            <a:br>
              <a:rPr lang="ru-RU" b="1" dirty="0" smtClean="0">
                <a:solidFill>
                  <a:srgbClr val="C00000"/>
                </a:solidFill>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571472" y="1357298"/>
            <a:ext cx="8115328" cy="5500702"/>
          </a:xfrm>
        </p:spPr>
        <p:txBody>
          <a:bodyPr>
            <a:normAutofit fontScale="85000" lnSpcReduction="20000"/>
          </a:bodyPr>
          <a:lstStyle/>
          <a:p>
            <a:pPr algn="just"/>
            <a:r>
              <a:rPr lang="ro-RO" sz="3200" dirty="0" smtClean="0">
                <a:solidFill>
                  <a:schemeClr val="tx2">
                    <a:lumMod val="10000"/>
                  </a:schemeClr>
                </a:solidFill>
                <a:latin typeface="Times New Roman" panose="02020603050405020304" pitchFamily="18" charset="0"/>
                <a:cs typeface="Times New Roman" panose="02020603050405020304" pitchFamily="18" charset="0"/>
              </a:rPr>
              <a:t>Articolul 14 alin. (2) al Legii nr.756/1999 a fost modificat şi prevede, că cuantumul indemnizaţiei pentru incapacitate temporară de muncă cauzată de accidente de muncă şi boli profesionale constituie 100% din salariul mediu al asiguratului determinat în modul stabilit de Guvern. </a:t>
            </a:r>
          </a:p>
          <a:p>
            <a:pPr algn="just"/>
            <a:endParaRPr lang="ru-RU" sz="3200" dirty="0" smtClean="0">
              <a:solidFill>
                <a:schemeClr val="tx2">
                  <a:lumMod val="10000"/>
                </a:schemeClr>
              </a:solidFill>
              <a:latin typeface="Times New Roman" panose="02020603050405020304" pitchFamily="18" charset="0"/>
              <a:cs typeface="Times New Roman" panose="02020603050405020304" pitchFamily="18" charset="0"/>
            </a:endParaRPr>
          </a:p>
          <a:p>
            <a:pPr algn="just"/>
            <a:r>
              <a:rPr lang="ro-RO" sz="3200" dirty="0" smtClean="0">
                <a:solidFill>
                  <a:schemeClr val="tx2">
                    <a:lumMod val="10000"/>
                  </a:schemeClr>
                </a:solidFill>
                <a:latin typeface="Times New Roman" panose="02020603050405020304" pitchFamily="18" charset="0"/>
                <a:cs typeface="Times New Roman" panose="02020603050405020304" pitchFamily="18" charset="0"/>
              </a:rPr>
              <a:t>Totodată, conform articolului 14 alin. (3) al Legii nr.756/1999,  indemnizaţia se plăteşte pentru primele 20 de zile calendaristice, calculate de la data pierderii temporare a capacităţii de muncă, de către angajator, din mijloacele proprii, iar din a 21-a zi - de către structurile teritoriale ale Casei Naţionale de Asigurări Sociale, din contul bugetului asigurărilor sociale de stat.</a:t>
            </a:r>
            <a:endParaRPr lang="ru-RU" sz="3200" dirty="0" smtClean="0">
              <a:solidFill>
                <a:schemeClr val="tx2">
                  <a:lumMod val="10000"/>
                </a:schemeClr>
              </a:solidFill>
              <a:latin typeface="Times New Roman" panose="02020603050405020304" pitchFamily="18" charset="0"/>
              <a:cs typeface="Times New Roman" panose="02020603050405020304" pitchFamily="18" charset="0"/>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357166"/>
            <a:ext cx="7772400" cy="5998394"/>
          </a:xfrm>
        </p:spPr>
        <p:txBody>
          <a:bodyPr>
            <a:noAutofit/>
          </a:bodyPr>
          <a:lstStyle/>
          <a:p>
            <a:pPr marL="457200" indent="-457200" algn="just">
              <a:buFont typeface="Arial" panose="020B0604020202020204" pitchFamily="34" charset="0"/>
              <a:buChar char="•"/>
            </a:pPr>
            <a:r>
              <a:rPr lang="ro-RO" sz="2300" b="1" dirty="0" smtClean="0">
                <a:solidFill>
                  <a:schemeClr val="tx2">
                    <a:lumMod val="10000"/>
                  </a:schemeClr>
                </a:solidFill>
                <a:latin typeface="Times New Roman" panose="02020603050405020304" pitchFamily="18" charset="0"/>
                <a:cs typeface="Times New Roman" panose="02020603050405020304" pitchFamily="18" charset="0"/>
              </a:rPr>
              <a:t>Potrivit articolului 14 alin. (7), indemnizaţia pentru incapacitate temporară de muncă cauzată de accident de muncă sau boală profesională se acordă pe baza certificatului medical, eliberat conform legislaţiei, şi documentelor de cercetare a accidentului  de muncă sau de constatare a  îmbolnăvirii profesionale, întocmite de autorităţile competente.</a:t>
            </a:r>
          </a:p>
          <a:p>
            <a:pPr marL="457200" indent="-457200" algn="just">
              <a:buFont typeface="Arial" panose="020B0604020202020204" pitchFamily="34" charset="0"/>
              <a:buChar char="•"/>
            </a:pPr>
            <a:endParaRPr lang="ru-RU" sz="2300" b="1" dirty="0" smtClean="0">
              <a:solidFill>
                <a:schemeClr val="tx2">
                  <a:lumMod val="10000"/>
                </a:schemeClr>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2300" b="1" dirty="0" smtClean="0">
                <a:solidFill>
                  <a:schemeClr val="tx2">
                    <a:lumMod val="10000"/>
                  </a:schemeClr>
                </a:solidFill>
                <a:latin typeface="Times New Roman" panose="02020603050405020304" pitchFamily="18" charset="0"/>
                <a:cs typeface="Times New Roman" panose="02020603050405020304" pitchFamily="18" charset="0"/>
              </a:rPr>
              <a:t>Modul de cercetare a accidentelor de muncă este prevăzut în Regulamentul privind modul de cercetare a accidentelor de muncă, aprobat prin </a:t>
            </a:r>
            <a:r>
              <a:rPr lang="ro-RO" sz="2300" b="1" dirty="0" err="1" smtClean="0">
                <a:solidFill>
                  <a:schemeClr val="tx2">
                    <a:lumMod val="10000"/>
                  </a:schemeClr>
                </a:solidFill>
                <a:latin typeface="Times New Roman" panose="02020603050405020304" pitchFamily="18" charset="0"/>
                <a:cs typeface="Times New Roman" panose="02020603050405020304" pitchFamily="18" charset="0"/>
              </a:rPr>
              <a:t>Hotărîrea</a:t>
            </a:r>
            <a:r>
              <a:rPr lang="ro-RO" sz="2300" b="1" dirty="0" smtClean="0">
                <a:solidFill>
                  <a:schemeClr val="tx2">
                    <a:lumMod val="10000"/>
                  </a:schemeClr>
                </a:solidFill>
                <a:latin typeface="Times New Roman" panose="02020603050405020304" pitchFamily="18" charset="0"/>
                <a:cs typeface="Times New Roman" panose="02020603050405020304" pitchFamily="18" charset="0"/>
              </a:rPr>
              <a:t>  Guvernului nr. 1361/2005. Pentru cercetarea unui accident de muncă, angajatorul desemnează comisia de cercetare, care la finalizarea cercetării accidentului de muncă întocmeşte dosarul de cercetare, care cuprinde documentele de cercetare necesare a accidentului  de muncă.  </a:t>
            </a:r>
            <a:endParaRPr lang="ru-RU" sz="2300" b="1" dirty="0" smtClean="0">
              <a:solidFill>
                <a:schemeClr val="tx2">
                  <a:lumMod val="10000"/>
                </a:schemeClr>
              </a:solidFill>
              <a:latin typeface="Times New Roman" panose="02020603050405020304" pitchFamily="18" charset="0"/>
              <a:cs typeface="Times New Roman" panose="02020603050405020304" pitchFamily="18" charset="0"/>
            </a:endParaRPr>
          </a:p>
          <a:p>
            <a:pPr algn="just"/>
            <a:r>
              <a:rPr lang="ro-RO" sz="2300" dirty="0" smtClean="0">
                <a:solidFill>
                  <a:schemeClr val="tx2">
                    <a:lumMod val="10000"/>
                  </a:schemeClr>
                </a:solidFill>
              </a:rPr>
              <a:t> </a:t>
            </a:r>
            <a:endParaRPr lang="ru-RU" sz="2300" dirty="0" smtClean="0">
              <a:solidFill>
                <a:schemeClr val="tx2">
                  <a:lumMod val="10000"/>
                </a:schemeClr>
              </a:solidFill>
            </a:endParaRPr>
          </a:p>
          <a:p>
            <a:endParaRPr lang="en-US" sz="2300" dirty="0">
              <a:solidFill>
                <a:schemeClr val="tx2">
                  <a:lumMod val="10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ro-RO" sz="3200" b="1" spc="0" dirty="0" smtClean="0">
                <a:solidFill>
                  <a:srgbClr val="C00000"/>
                </a:solidFill>
                <a:latin typeface="Times New Roman" panose="02020603050405020304" pitchFamily="18" charset="0"/>
                <a:cs typeface="Times New Roman" panose="02020603050405020304" pitchFamily="18" charset="0"/>
              </a:rPr>
              <a:t>D</a:t>
            </a:r>
            <a:r>
              <a:rPr lang="es-ES" sz="3200" b="1" spc="0" dirty="0" err="1" smtClean="0">
                <a:solidFill>
                  <a:srgbClr val="C00000"/>
                </a:solidFill>
                <a:latin typeface="Times New Roman" panose="02020603050405020304" pitchFamily="18" charset="0"/>
                <a:cs typeface="Times New Roman" panose="02020603050405020304" pitchFamily="18" charset="0"/>
              </a:rPr>
              <a:t>eclararea</a:t>
            </a:r>
            <a:r>
              <a:rPr lang="es-ES" sz="3200" b="1" spc="0" dirty="0" smtClean="0">
                <a:solidFill>
                  <a:srgbClr val="C00000"/>
                </a:solidFill>
                <a:latin typeface="Times New Roman" panose="02020603050405020304" pitchFamily="18" charset="0"/>
                <a:cs typeface="Times New Roman" panose="02020603050405020304" pitchFamily="18" charset="0"/>
              </a:rPr>
              <a:t> </a:t>
            </a:r>
            <a:r>
              <a:rPr lang="es-ES" sz="3200" b="1" spc="0" dirty="0" err="1" smtClean="0">
                <a:solidFill>
                  <a:srgbClr val="C00000"/>
                </a:solidFill>
                <a:latin typeface="Times New Roman" panose="02020603050405020304" pitchFamily="18" charset="0"/>
                <a:cs typeface="Times New Roman" panose="02020603050405020304" pitchFamily="18" charset="0"/>
              </a:rPr>
              <a:t>bolilor</a:t>
            </a:r>
            <a:r>
              <a:rPr lang="es-ES" sz="3200" b="1" spc="0" dirty="0" smtClean="0">
                <a:solidFill>
                  <a:srgbClr val="C00000"/>
                </a:solidFill>
                <a:latin typeface="Times New Roman" panose="02020603050405020304" pitchFamily="18" charset="0"/>
                <a:cs typeface="Times New Roman" panose="02020603050405020304" pitchFamily="18" charset="0"/>
              </a:rPr>
              <a:t> </a:t>
            </a:r>
            <a:r>
              <a:rPr lang="es-ES" sz="3200" b="1" spc="0" dirty="0" err="1" smtClean="0">
                <a:solidFill>
                  <a:srgbClr val="C00000"/>
                </a:solidFill>
                <a:latin typeface="Times New Roman" panose="02020603050405020304" pitchFamily="18" charset="0"/>
                <a:cs typeface="Times New Roman" panose="02020603050405020304" pitchFamily="18" charset="0"/>
              </a:rPr>
              <a:t>profesinale</a:t>
            </a:r>
            <a:r>
              <a:rPr lang="es-ES" sz="3200" b="1" spc="0" dirty="0" smtClean="0">
                <a:solidFill>
                  <a:srgbClr val="C00000"/>
                </a:solidFill>
                <a:latin typeface="Times New Roman" panose="02020603050405020304" pitchFamily="18" charset="0"/>
                <a:cs typeface="Times New Roman" panose="02020603050405020304" pitchFamily="18" charset="0"/>
              </a:rPr>
              <a:t> </a:t>
            </a:r>
            <a:r>
              <a:rPr lang="es-ES" sz="3200" b="1" spc="0" dirty="0" err="1" smtClean="0">
                <a:solidFill>
                  <a:srgbClr val="C00000"/>
                </a:solidFill>
                <a:latin typeface="Times New Roman" panose="02020603050405020304" pitchFamily="18" charset="0"/>
                <a:cs typeface="Times New Roman" panose="02020603050405020304" pitchFamily="18" charset="0"/>
              </a:rPr>
              <a:t>şi</a:t>
            </a:r>
            <a:r>
              <a:rPr lang="es-ES" sz="3200" b="1" spc="0" dirty="0" smtClean="0">
                <a:solidFill>
                  <a:srgbClr val="C00000"/>
                </a:solidFill>
                <a:latin typeface="Times New Roman" panose="02020603050405020304" pitchFamily="18" charset="0"/>
                <a:cs typeface="Times New Roman" panose="02020603050405020304" pitchFamily="18" charset="0"/>
              </a:rPr>
              <a:t> </a:t>
            </a:r>
            <a:r>
              <a:rPr lang="es-ES" sz="3200" b="1" spc="0" dirty="0" err="1" smtClean="0">
                <a:solidFill>
                  <a:srgbClr val="C00000"/>
                </a:solidFill>
                <a:latin typeface="Times New Roman" panose="02020603050405020304" pitchFamily="18" charset="0"/>
                <a:cs typeface="Times New Roman" panose="02020603050405020304" pitchFamily="18" charset="0"/>
              </a:rPr>
              <a:t>accidentele</a:t>
            </a:r>
            <a:r>
              <a:rPr lang="es-ES" sz="3200" b="1" spc="0" dirty="0" smtClean="0">
                <a:solidFill>
                  <a:srgbClr val="C00000"/>
                </a:solidFill>
                <a:latin typeface="Times New Roman" panose="02020603050405020304" pitchFamily="18" charset="0"/>
                <a:cs typeface="Times New Roman" panose="02020603050405020304" pitchFamily="18" charset="0"/>
              </a:rPr>
              <a:t> de </a:t>
            </a:r>
            <a:r>
              <a:rPr lang="es-ES" sz="3200" b="1" spc="0" dirty="0" err="1" smtClean="0">
                <a:solidFill>
                  <a:srgbClr val="C00000"/>
                </a:solidFill>
                <a:latin typeface="Times New Roman" panose="02020603050405020304" pitchFamily="18" charset="0"/>
                <a:cs typeface="Times New Roman" panose="02020603050405020304" pitchFamily="18" charset="0"/>
              </a:rPr>
              <a:t>muncă</a:t>
            </a:r>
            <a:r>
              <a:rPr lang="ru-RU" sz="5400" b="1" spc="0"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5400" b="1" spc="0"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normAutofit fontScale="85000" lnSpcReduction="10000"/>
          </a:bodyPr>
          <a:lstStyle/>
          <a:p>
            <a:pPr lvl="0"/>
            <a:r>
              <a:rPr lang="en-US" sz="3200" b="1" dirty="0" smtClean="0">
                <a:solidFill>
                  <a:schemeClr val="tx2">
                    <a:lumMod val="10000"/>
                  </a:schemeClr>
                </a:solidFill>
                <a:latin typeface="Arial" panose="020B0604020202020204" pitchFamily="34" charset="0"/>
              </a:rPr>
              <a:t>"</a:t>
            </a:r>
            <a:r>
              <a:rPr lang="en-US" sz="3200" b="1" dirty="0" err="1" smtClean="0">
                <a:solidFill>
                  <a:schemeClr val="tx2">
                    <a:lumMod val="10000"/>
                  </a:schemeClr>
                </a:solidFill>
                <a:latin typeface="Times New Roman" panose="02020603050405020304" pitchFamily="18" charset="0"/>
              </a:rPr>
              <a:t>Totodată</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în</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Monitorul</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Oficial</a:t>
            </a:r>
            <a:r>
              <a:rPr lang="en-US" sz="3200" b="1" dirty="0" smtClean="0">
                <a:solidFill>
                  <a:schemeClr val="tx2">
                    <a:lumMod val="10000"/>
                  </a:schemeClr>
                </a:solidFill>
                <a:latin typeface="Times New Roman" panose="02020603050405020304" pitchFamily="18" charset="0"/>
              </a:rPr>
              <a:t> nr. 152 (7481) din 20 </a:t>
            </a:r>
            <a:r>
              <a:rPr lang="en-US" sz="3200" b="1" dirty="0" err="1" smtClean="0">
                <a:solidFill>
                  <a:schemeClr val="tx2">
                    <a:lumMod val="10000"/>
                  </a:schemeClr>
                </a:solidFill>
                <a:latin typeface="Times New Roman" panose="02020603050405020304" pitchFamily="18" charset="0"/>
              </a:rPr>
              <a:t>iunie</a:t>
            </a:r>
            <a:r>
              <a:rPr lang="en-US" sz="3200" b="1" dirty="0" smtClean="0">
                <a:solidFill>
                  <a:schemeClr val="tx2">
                    <a:lumMod val="10000"/>
                  </a:schemeClr>
                </a:solidFill>
                <a:latin typeface="Times New Roman" panose="02020603050405020304" pitchFamily="18" charset="0"/>
              </a:rPr>
              <a:t> 2020 au </a:t>
            </a:r>
            <a:r>
              <a:rPr lang="en-US" sz="3200" b="1" dirty="0" err="1" smtClean="0">
                <a:solidFill>
                  <a:schemeClr val="tx2">
                    <a:lumMod val="10000"/>
                  </a:schemeClr>
                </a:solidFill>
                <a:latin typeface="Times New Roman" panose="02020603050405020304" pitchFamily="18" charset="0"/>
              </a:rPr>
              <a:t>fost</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publicate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modificări</a:t>
            </a:r>
            <a:r>
              <a:rPr lang="en-US" sz="3200" b="1" dirty="0" smtClean="0">
                <a:solidFill>
                  <a:schemeClr val="tx2">
                    <a:lumMod val="10000"/>
                  </a:schemeClr>
                </a:solidFill>
                <a:latin typeface="Times New Roman" panose="02020603050405020304" pitchFamily="18" charset="0"/>
              </a:rPr>
              <a:t> la </a:t>
            </a:r>
            <a:r>
              <a:rPr lang="en-US" sz="3200" b="1" dirty="0" err="1" smtClean="0">
                <a:solidFill>
                  <a:schemeClr val="tx2">
                    <a:lumMod val="10000"/>
                  </a:schemeClr>
                </a:solidFill>
                <a:latin typeface="Times New Roman" panose="02020603050405020304" pitchFamily="18" charset="0"/>
              </a:rPr>
              <a:t>Ordinul</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Ministerului</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Finanţelor</a:t>
            </a:r>
            <a:r>
              <a:rPr lang="en-US" sz="3200" b="1" dirty="0" smtClean="0">
                <a:solidFill>
                  <a:schemeClr val="tx2">
                    <a:lumMod val="10000"/>
                  </a:schemeClr>
                </a:solidFill>
                <a:latin typeface="Times New Roman" panose="02020603050405020304" pitchFamily="18" charset="0"/>
              </a:rPr>
              <a:t> nr. 126/2017 </a:t>
            </a:r>
            <a:r>
              <a:rPr lang="en-US" sz="3200" b="1" dirty="0" err="1" smtClean="0">
                <a:solidFill>
                  <a:schemeClr val="tx2">
                    <a:lumMod val="10000"/>
                  </a:schemeClr>
                </a:solidFill>
                <a:latin typeface="Times New Roman" panose="02020603050405020304" pitchFamily="18" charset="0"/>
              </a:rPr>
              <a:t>unde</a:t>
            </a:r>
            <a:r>
              <a:rPr lang="en-US" sz="3200" b="1" dirty="0" smtClean="0">
                <a:solidFill>
                  <a:schemeClr val="tx2">
                    <a:lumMod val="10000"/>
                  </a:schemeClr>
                </a:solidFill>
                <a:latin typeface="Times New Roman" panose="02020603050405020304" pitchFamily="18" charset="0"/>
              </a:rPr>
              <a:t>, au </a:t>
            </a:r>
            <a:r>
              <a:rPr lang="en-US" sz="3200" b="1" dirty="0" err="1" smtClean="0">
                <a:solidFill>
                  <a:schemeClr val="tx2">
                    <a:lumMod val="10000"/>
                  </a:schemeClr>
                </a:solidFill>
                <a:latin typeface="Times New Roman" panose="02020603050405020304" pitchFamily="18" charset="0"/>
              </a:rPr>
              <a:t>fost</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introduse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unele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completări</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în</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anexa</a:t>
            </a:r>
            <a:r>
              <a:rPr lang="en-US" sz="3200" b="1" dirty="0" smtClean="0">
                <a:solidFill>
                  <a:schemeClr val="tx2">
                    <a:lumMod val="10000"/>
                  </a:schemeClr>
                </a:solidFill>
                <a:latin typeface="Times New Roman" panose="02020603050405020304" pitchFamily="18" charset="0"/>
              </a:rPr>
              <a:t> nr. 2, </a:t>
            </a:r>
            <a:r>
              <a:rPr lang="en-US" sz="3200" b="1" dirty="0" err="1" smtClean="0">
                <a:solidFill>
                  <a:schemeClr val="tx2">
                    <a:lumMod val="10000"/>
                  </a:schemeClr>
                </a:solidFill>
                <a:latin typeface="Times New Roman" panose="02020603050405020304" pitchFamily="18" charset="0"/>
              </a:rPr>
              <a:t>Instrucţiunea</a:t>
            </a:r>
            <a:r>
              <a:rPr lang="en-US" sz="3200" b="1" dirty="0" smtClean="0">
                <a:solidFill>
                  <a:schemeClr val="tx2">
                    <a:lumMod val="10000"/>
                  </a:schemeClr>
                </a:solidFill>
                <a:latin typeface="Times New Roman" panose="02020603050405020304" pitchFamily="18" charset="0"/>
              </a:rPr>
              <a:t> cu </a:t>
            </a:r>
            <a:r>
              <a:rPr lang="en-US" sz="3200" b="1" dirty="0" err="1" smtClean="0">
                <a:solidFill>
                  <a:schemeClr val="tx2">
                    <a:lumMod val="10000"/>
                  </a:schemeClr>
                </a:solidFill>
                <a:latin typeface="Times New Roman" panose="02020603050405020304" pitchFamily="18" charset="0"/>
              </a:rPr>
              <a:t>privire</a:t>
            </a:r>
            <a:r>
              <a:rPr lang="en-US" sz="3200" b="1" dirty="0" smtClean="0">
                <a:solidFill>
                  <a:schemeClr val="tx2">
                    <a:lumMod val="10000"/>
                  </a:schemeClr>
                </a:solidFill>
                <a:latin typeface="Times New Roman" panose="02020603050405020304" pitchFamily="18" charset="0"/>
              </a:rPr>
              <a:t> la </a:t>
            </a:r>
            <a:r>
              <a:rPr lang="en-US" sz="3200" b="1" dirty="0" err="1" smtClean="0">
                <a:solidFill>
                  <a:schemeClr val="tx2">
                    <a:lumMod val="10000"/>
                  </a:schemeClr>
                </a:solidFill>
                <a:latin typeface="Times New Roman" panose="02020603050405020304" pitchFamily="18" charset="0"/>
              </a:rPr>
              <a:t>modul</a:t>
            </a:r>
            <a:r>
              <a:rPr lang="en-US" sz="3200" b="1" dirty="0" smtClean="0">
                <a:solidFill>
                  <a:schemeClr val="tx2">
                    <a:lumMod val="10000"/>
                  </a:schemeClr>
                </a:solidFill>
                <a:latin typeface="Times New Roman" panose="02020603050405020304" pitchFamily="18" charset="0"/>
              </a:rPr>
              <a:t> de </a:t>
            </a:r>
            <a:r>
              <a:rPr lang="en-US" sz="3200" b="1" dirty="0" err="1" smtClean="0">
                <a:solidFill>
                  <a:schemeClr val="tx2">
                    <a:lumMod val="10000"/>
                  </a:schemeClr>
                </a:solidFill>
                <a:latin typeface="Times New Roman" panose="02020603050405020304" pitchFamily="18" charset="0"/>
              </a:rPr>
              <a:t>completare</a:t>
            </a:r>
            <a:r>
              <a:rPr lang="en-US" sz="3200" b="1" dirty="0" smtClean="0">
                <a:solidFill>
                  <a:schemeClr val="tx2">
                    <a:lumMod val="10000"/>
                  </a:schemeClr>
                </a:solidFill>
                <a:latin typeface="Times New Roman" panose="02020603050405020304" pitchFamily="18" charset="0"/>
              </a:rPr>
              <a:t> a </a:t>
            </a:r>
            <a:r>
              <a:rPr lang="en-US" sz="3200" b="1" dirty="0" err="1" smtClean="0">
                <a:solidFill>
                  <a:schemeClr val="tx2">
                    <a:lumMod val="10000"/>
                  </a:schemeClr>
                </a:solidFill>
                <a:latin typeface="Times New Roman" panose="02020603050405020304" pitchFamily="18" charset="0"/>
              </a:rPr>
              <a:t>Dării</a:t>
            </a:r>
            <a:r>
              <a:rPr lang="en-US" sz="3200" b="1" dirty="0" smtClean="0">
                <a:solidFill>
                  <a:schemeClr val="tx2">
                    <a:lumMod val="10000"/>
                  </a:schemeClr>
                </a:solidFill>
                <a:latin typeface="Times New Roman" panose="02020603050405020304" pitchFamily="18" charset="0"/>
              </a:rPr>
              <a:t> de </a:t>
            </a:r>
            <a:r>
              <a:rPr lang="en-US" sz="3200" b="1" dirty="0" err="1" smtClean="0">
                <a:solidFill>
                  <a:schemeClr val="tx2">
                    <a:lumMod val="10000"/>
                  </a:schemeClr>
                </a:solidFill>
                <a:latin typeface="Times New Roman" panose="02020603050405020304" pitchFamily="18" charset="0"/>
              </a:rPr>
              <a:t>seamă</a:t>
            </a:r>
            <a:r>
              <a:rPr lang="en-US" sz="3200" b="1" dirty="0" smtClean="0">
                <a:solidFill>
                  <a:schemeClr val="tx2">
                    <a:lumMod val="10000"/>
                  </a:schemeClr>
                </a:solidFill>
                <a:latin typeface="Times New Roman" panose="02020603050405020304" pitchFamily="18" charset="0"/>
              </a:rPr>
              <a:t> IPC 18. </a:t>
            </a:r>
            <a:r>
              <a:rPr lang="en-US" sz="3200" b="1" dirty="0" err="1" smtClean="0">
                <a:solidFill>
                  <a:schemeClr val="tx2">
                    <a:lumMod val="10000"/>
                  </a:schemeClr>
                </a:solidFill>
                <a:latin typeface="Times New Roman" panose="02020603050405020304" pitchFamily="18" charset="0"/>
              </a:rPr>
              <a:t>Una</a:t>
            </a:r>
            <a:r>
              <a:rPr lang="en-US" sz="3200" b="1" dirty="0" smtClean="0">
                <a:solidFill>
                  <a:schemeClr val="tx2">
                    <a:lumMod val="10000"/>
                  </a:schemeClr>
                </a:solidFill>
                <a:latin typeface="Times New Roman" panose="02020603050405020304" pitchFamily="18" charset="0"/>
              </a:rPr>
              <a:t> din </a:t>
            </a:r>
            <a:r>
              <a:rPr lang="en-US" sz="3200" b="1" dirty="0" err="1" smtClean="0">
                <a:solidFill>
                  <a:schemeClr val="tx2">
                    <a:lumMod val="10000"/>
                  </a:schemeClr>
                </a:solidFill>
                <a:latin typeface="Times New Roman" panose="02020603050405020304" pitchFamily="18" charset="0"/>
              </a:rPr>
              <a:t>modificările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introduse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în</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Instrucţiune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este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declararea</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indemnizaţiilor</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pentru</a:t>
            </a:r>
            <a:r>
              <a:rPr lang="en-US" sz="3200" b="1" dirty="0" smtClean="0">
                <a:solidFill>
                  <a:schemeClr val="tx2">
                    <a:lumMod val="10000"/>
                  </a:schemeClr>
                </a:solidFill>
                <a:latin typeface="Times New Roman" panose="02020603050405020304" pitchFamily="18" charset="0"/>
              </a:rPr>
              <a:t> incapacitate </a:t>
            </a:r>
            <a:r>
              <a:rPr lang="en-US" sz="3200" b="1" dirty="0" err="1" smtClean="0">
                <a:solidFill>
                  <a:schemeClr val="tx2">
                    <a:lumMod val="10000"/>
                  </a:schemeClr>
                </a:solidFill>
                <a:latin typeface="Times New Roman" panose="02020603050405020304" pitchFamily="18" charset="0"/>
              </a:rPr>
              <a:t>temporară</a:t>
            </a:r>
            <a:r>
              <a:rPr lang="en-US" sz="3200" b="1" dirty="0" smtClean="0">
                <a:solidFill>
                  <a:schemeClr val="tx2">
                    <a:lumMod val="10000"/>
                  </a:schemeClr>
                </a:solidFill>
                <a:latin typeface="Times New Roman" panose="02020603050405020304" pitchFamily="18" charset="0"/>
              </a:rPr>
              <a:t> de </a:t>
            </a:r>
            <a:r>
              <a:rPr lang="en-US" sz="3200" b="1" dirty="0" err="1" smtClean="0">
                <a:solidFill>
                  <a:schemeClr val="tx2">
                    <a:lumMod val="10000"/>
                  </a:schemeClr>
                </a:solidFill>
                <a:latin typeface="Times New Roman" panose="02020603050405020304" pitchFamily="18" charset="0"/>
              </a:rPr>
              <a:t>muncă</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în</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legătură</a:t>
            </a:r>
            <a:r>
              <a:rPr lang="en-US" sz="3200" b="1" dirty="0" smtClean="0">
                <a:solidFill>
                  <a:schemeClr val="tx2">
                    <a:lumMod val="10000"/>
                  </a:schemeClr>
                </a:solidFill>
                <a:latin typeface="Times New Roman" panose="02020603050405020304" pitchFamily="18" charset="0"/>
              </a:rPr>
              <a:t> cu </a:t>
            </a:r>
            <a:r>
              <a:rPr lang="en-US" sz="3200" b="1" dirty="0" err="1" smtClean="0">
                <a:solidFill>
                  <a:schemeClr val="tx2">
                    <a:lumMod val="10000"/>
                  </a:schemeClr>
                </a:solidFill>
                <a:latin typeface="Times New Roman" panose="02020603050405020304" pitchFamily="18" charset="0"/>
              </a:rPr>
              <a:t>accidentele</a:t>
            </a:r>
            <a:r>
              <a:rPr lang="en-US" sz="3200" b="1" dirty="0" smtClean="0">
                <a:solidFill>
                  <a:schemeClr val="tx2">
                    <a:lumMod val="10000"/>
                  </a:schemeClr>
                </a:solidFill>
                <a:latin typeface="Times New Roman" panose="02020603050405020304" pitchFamily="18" charset="0"/>
              </a:rPr>
              <a:t> de </a:t>
            </a:r>
            <a:r>
              <a:rPr lang="en-US" sz="3200" b="1" dirty="0" err="1" smtClean="0">
                <a:solidFill>
                  <a:schemeClr val="tx2">
                    <a:lumMod val="10000"/>
                  </a:schemeClr>
                </a:solidFill>
                <a:latin typeface="Times New Roman" panose="02020603050405020304" pitchFamily="18" charset="0"/>
              </a:rPr>
              <a:t>muncă</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şi</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bolile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profesionale</a:t>
            </a:r>
            <a:r>
              <a:rPr lang="en-US" sz="3200" b="1" dirty="0" smtClean="0">
                <a:solidFill>
                  <a:schemeClr val="tx2">
                    <a:lumMod val="10000"/>
                  </a:schemeClr>
                </a:solidFill>
                <a:latin typeface="Times New Roman" panose="02020603050405020304" pitchFamily="18" charset="0"/>
              </a:rPr>
              <a:t> </a:t>
            </a:r>
            <a:r>
              <a:rPr lang="en-US" sz="3200" b="1" dirty="0" err="1" smtClean="0">
                <a:solidFill>
                  <a:schemeClr val="tx2">
                    <a:lumMod val="10000"/>
                  </a:schemeClr>
                </a:solidFill>
                <a:latin typeface="Times New Roman" panose="02020603050405020304" pitchFamily="18" charset="0"/>
              </a:rPr>
              <a:t>începînd</a:t>
            </a:r>
            <a:r>
              <a:rPr lang="en-US" sz="3200" b="1" dirty="0" smtClean="0">
                <a:solidFill>
                  <a:schemeClr val="tx2">
                    <a:lumMod val="10000"/>
                  </a:schemeClr>
                </a:solidFill>
                <a:latin typeface="Times New Roman" panose="02020603050405020304" pitchFamily="18" charset="0"/>
              </a:rPr>
              <a:t> cu data de 1 </a:t>
            </a:r>
            <a:r>
              <a:rPr lang="en-US" sz="3200" b="1" dirty="0" err="1" smtClean="0">
                <a:solidFill>
                  <a:schemeClr val="tx2">
                    <a:lumMod val="10000"/>
                  </a:schemeClr>
                </a:solidFill>
                <a:latin typeface="Times New Roman" panose="02020603050405020304" pitchFamily="18" charset="0"/>
              </a:rPr>
              <a:t>iunie</a:t>
            </a:r>
            <a:r>
              <a:rPr lang="en-US" sz="3200" b="1" dirty="0" smtClean="0">
                <a:solidFill>
                  <a:schemeClr val="tx2">
                    <a:lumMod val="10000"/>
                  </a:schemeClr>
                </a:solidFill>
                <a:latin typeface="Times New Roman" panose="02020603050405020304" pitchFamily="18" charset="0"/>
              </a:rPr>
              <a:t> 2020.</a:t>
            </a:r>
            <a:r>
              <a:rPr lang="en-US" sz="3200" b="1" dirty="0" smtClean="0">
                <a:solidFill>
                  <a:schemeClr val="tx2">
                    <a:lumMod val="10000"/>
                  </a:schemeClr>
                </a:solidFill>
                <a:latin typeface="Arial" panose="020B0604020202020204" pitchFamily="34" charset="0"/>
              </a:rPr>
              <a:t>"</a:t>
            </a:r>
            <a:endParaRPr lang="ru-RU" sz="2400" b="1" dirty="0" smtClean="0">
              <a:solidFill>
                <a:schemeClr val="tx2">
                  <a:lumMod val="10000"/>
                </a:schemeClr>
              </a:solidFill>
              <a:latin typeface="Calibri" panose="020F0502020204030204"/>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715404" cy="1140736"/>
          </a:xfrm>
        </p:spPr>
        <p:txBody>
          <a:bodyPr/>
          <a:lstStyle/>
          <a:p>
            <a:pPr algn="ctr"/>
            <a:r>
              <a:rPr lang="en-US" sz="2400" dirty="0" err="1" smtClean="0">
                <a:solidFill>
                  <a:srgbClr val="FF0000"/>
                </a:solidFill>
                <a:latin typeface="Arial Black" pitchFamily="34" charset="0"/>
                <a:cs typeface="Aharoni" pitchFamily="2" charset="-79"/>
              </a:rPr>
              <a:t>Legea</a:t>
            </a:r>
            <a:r>
              <a:rPr lang="en-US" sz="2400" dirty="0" smtClean="0">
                <a:solidFill>
                  <a:srgbClr val="FF0000"/>
                </a:solidFill>
                <a:latin typeface="Arial Black" pitchFamily="34" charset="0"/>
                <a:cs typeface="Aharoni" pitchFamily="2" charset="-79"/>
              </a:rPr>
              <a:t> nr. 257 din 16.12.2020 cu </a:t>
            </a:r>
            <a:r>
              <a:rPr lang="en-US" sz="2400" dirty="0" err="1" smtClean="0">
                <a:solidFill>
                  <a:srgbClr val="FF0000"/>
                </a:solidFill>
                <a:latin typeface="Arial Black" pitchFamily="34" charset="0"/>
                <a:cs typeface="Aharoni" pitchFamily="2" charset="-79"/>
              </a:rPr>
              <a:t>privire</a:t>
            </a:r>
            <a:r>
              <a:rPr lang="en-US" sz="2400" dirty="0" smtClean="0">
                <a:solidFill>
                  <a:srgbClr val="FF0000"/>
                </a:solidFill>
                <a:latin typeface="Arial Black" pitchFamily="34" charset="0"/>
                <a:cs typeface="Aharoni" pitchFamily="2" charset="-79"/>
              </a:rPr>
              <a:t> la </a:t>
            </a:r>
            <a:r>
              <a:rPr lang="en-US" sz="2400" dirty="0" err="1" smtClean="0">
                <a:solidFill>
                  <a:srgbClr val="FF0000"/>
                </a:solidFill>
                <a:latin typeface="Arial Black" pitchFamily="34" charset="0"/>
                <a:cs typeface="Aharoni" pitchFamily="2" charset="-79"/>
              </a:rPr>
              <a:t>modificarea</a:t>
            </a:r>
            <a:r>
              <a:rPr lang="en-US" sz="2400" dirty="0" smtClean="0">
                <a:solidFill>
                  <a:srgbClr val="FF0000"/>
                </a:solidFill>
                <a:latin typeface="Arial Black" pitchFamily="34" charset="0"/>
                <a:cs typeface="Aharoni" pitchFamily="2" charset="-79"/>
              </a:rPr>
              <a:t> </a:t>
            </a:r>
            <a:r>
              <a:rPr lang="en-US" sz="2400" dirty="0" err="1" smtClean="0">
                <a:solidFill>
                  <a:srgbClr val="FF0000"/>
                </a:solidFill>
                <a:latin typeface="Arial Black" pitchFamily="34" charset="0"/>
                <a:cs typeface="Aharoni" pitchFamily="2" charset="-79"/>
              </a:rPr>
              <a:t>unor</a:t>
            </a:r>
            <a:r>
              <a:rPr lang="en-US" sz="2400" dirty="0" smtClean="0">
                <a:solidFill>
                  <a:srgbClr val="FF0000"/>
                </a:solidFill>
                <a:latin typeface="Arial Black" pitchFamily="34" charset="0"/>
                <a:cs typeface="Aharoni" pitchFamily="2" charset="-79"/>
              </a:rPr>
              <a:t> </a:t>
            </a:r>
            <a:r>
              <a:rPr lang="en-US" sz="2400" dirty="0" err="1" smtClean="0">
                <a:solidFill>
                  <a:srgbClr val="FF0000"/>
                </a:solidFill>
                <a:latin typeface="Arial Black" pitchFamily="34" charset="0"/>
                <a:cs typeface="Aharoni" pitchFamily="2" charset="-79"/>
              </a:rPr>
              <a:t>acte</a:t>
            </a:r>
            <a:r>
              <a:rPr lang="en-US" sz="2400" dirty="0" smtClean="0">
                <a:solidFill>
                  <a:srgbClr val="FF0000"/>
                </a:solidFill>
                <a:latin typeface="Arial Black" pitchFamily="34" charset="0"/>
                <a:cs typeface="Aharoni" pitchFamily="2" charset="-79"/>
              </a:rPr>
              <a:t> normative, public</a:t>
            </a:r>
            <a:r>
              <a:rPr lang="ro-RO" sz="2400" dirty="0" smtClean="0">
                <a:solidFill>
                  <a:srgbClr val="FF0000"/>
                </a:solidFill>
                <a:latin typeface="Arial Black" pitchFamily="34" charset="0"/>
                <a:cs typeface="Aharoni" pitchFamily="2" charset="-79"/>
              </a:rPr>
              <a:t>a</a:t>
            </a:r>
            <a:r>
              <a:rPr lang="en-US" sz="2400" dirty="0" smtClean="0">
                <a:solidFill>
                  <a:srgbClr val="FF0000"/>
                </a:solidFill>
                <a:latin typeface="Arial Black" pitchFamily="34" charset="0"/>
                <a:cs typeface="Aharoni" pitchFamily="2" charset="-79"/>
              </a:rPr>
              <a:t>t</a:t>
            </a:r>
            <a:r>
              <a:rPr lang="ro-RO" sz="2400" dirty="0" smtClean="0">
                <a:solidFill>
                  <a:srgbClr val="FF0000"/>
                </a:solidFill>
                <a:latin typeface="Arial Black" pitchFamily="34" charset="0"/>
                <a:cs typeface="Aharoni" pitchFamily="2" charset="-79"/>
              </a:rPr>
              <a:t>ă</a:t>
            </a:r>
            <a:r>
              <a:rPr lang="en-US" sz="2400" dirty="0" smtClean="0">
                <a:solidFill>
                  <a:srgbClr val="FF0000"/>
                </a:solidFill>
                <a:latin typeface="Arial Black" pitchFamily="34" charset="0"/>
                <a:cs typeface="Aharoni" pitchFamily="2" charset="-79"/>
              </a:rPr>
              <a:t> </a:t>
            </a:r>
            <a:r>
              <a:rPr lang="ro-RO" sz="2400" dirty="0" smtClean="0">
                <a:solidFill>
                  <a:srgbClr val="FF0000"/>
                </a:solidFill>
                <a:latin typeface="Arial Black" pitchFamily="34" charset="0"/>
                <a:cs typeface="Aharoni" pitchFamily="2" charset="-79"/>
              </a:rPr>
              <a:t>î</a:t>
            </a:r>
            <a:r>
              <a:rPr lang="en-US" sz="2400" dirty="0" smtClean="0">
                <a:solidFill>
                  <a:srgbClr val="FF0000"/>
                </a:solidFill>
                <a:latin typeface="Arial Black" pitchFamily="34" charset="0"/>
                <a:cs typeface="Aharoni" pitchFamily="2" charset="-79"/>
              </a:rPr>
              <a:t>n </a:t>
            </a:r>
            <a:r>
              <a:rPr lang="en-US" sz="2400" dirty="0" err="1" smtClean="0">
                <a:solidFill>
                  <a:srgbClr val="FF0000"/>
                </a:solidFill>
                <a:latin typeface="Arial Black" pitchFamily="34" charset="0"/>
                <a:cs typeface="Aharoni" pitchFamily="2" charset="-79"/>
              </a:rPr>
              <a:t>Monitorul</a:t>
            </a:r>
            <a:r>
              <a:rPr lang="en-US" sz="2400" dirty="0" smtClean="0">
                <a:solidFill>
                  <a:srgbClr val="FF0000"/>
                </a:solidFill>
                <a:latin typeface="Arial Black" pitchFamily="34" charset="0"/>
                <a:cs typeface="Aharoni" pitchFamily="2" charset="-79"/>
              </a:rPr>
              <a:t> </a:t>
            </a:r>
            <a:r>
              <a:rPr lang="en-US" sz="2400" dirty="0" err="1" smtClean="0">
                <a:solidFill>
                  <a:srgbClr val="FF0000"/>
                </a:solidFill>
                <a:latin typeface="Arial Black" pitchFamily="34" charset="0"/>
                <a:cs typeface="Aharoni" pitchFamily="2" charset="-79"/>
              </a:rPr>
              <a:t>Oficial</a:t>
            </a:r>
            <a:r>
              <a:rPr lang="en-US" sz="2400" dirty="0" smtClean="0">
                <a:solidFill>
                  <a:srgbClr val="FF0000"/>
                </a:solidFill>
                <a:latin typeface="Arial Black" pitchFamily="34" charset="0"/>
                <a:cs typeface="Aharoni" pitchFamily="2" charset="-79"/>
              </a:rPr>
              <a:t> nr. 353-357 (7681-7685) din 22.12.2020</a:t>
            </a:r>
            <a:endParaRPr lang="en-US" sz="2400" dirty="0">
              <a:solidFill>
                <a:srgbClr val="FF0000"/>
              </a:solidFill>
              <a:latin typeface="Arial Black" pitchFamily="34" charset="0"/>
              <a:cs typeface="Aharoni" pitchFamily="2" charset="-79"/>
            </a:endParaRPr>
          </a:p>
        </p:txBody>
      </p:sp>
      <p:sp>
        <p:nvSpPr>
          <p:cNvPr id="3" name="Content Placeholder 2"/>
          <p:cNvSpPr>
            <a:spLocks noGrp="1"/>
          </p:cNvSpPr>
          <p:nvPr>
            <p:ph idx="1"/>
          </p:nvPr>
        </p:nvSpPr>
        <p:spPr/>
        <p:txBody>
          <a:bodyPr/>
          <a:lstStyle/>
          <a:p>
            <a:r>
              <a:rPr lang="ro-RO" b="1" dirty="0" smtClean="0">
                <a:solidFill>
                  <a:schemeClr val="tx2">
                    <a:lumMod val="10000"/>
                  </a:schemeClr>
                </a:solidFill>
              </a:rPr>
              <a:t>Art. XIII, Legea nr. 489/1999 privind sistemul public de asigurări sociale,</a:t>
            </a:r>
          </a:p>
          <a:p>
            <a:r>
              <a:rPr lang="ro-RO" b="1" dirty="0" smtClean="0">
                <a:solidFill>
                  <a:schemeClr val="tx2">
                    <a:lumMod val="10000"/>
                  </a:schemeClr>
                </a:solidFill>
              </a:rPr>
              <a:t>Art. XIV, Articolul 14 din Legea asigurării pentru accidente de muncă şi boli profesionale nr. 756/1999</a:t>
            </a:r>
          </a:p>
          <a:p>
            <a:r>
              <a:rPr lang="ro-RO" b="1" dirty="0" smtClean="0">
                <a:solidFill>
                  <a:schemeClr val="tx2">
                    <a:lumMod val="10000"/>
                  </a:schemeClr>
                </a:solidFill>
              </a:rPr>
              <a:t>Art. XXVI, Legea nr. 289/2004 privind indemnizaţiile pentru incapacitate temporară de muncă şi alte prestaţii de asigurări sociale.</a:t>
            </a:r>
            <a:endParaRPr lang="en-US" b="1" dirty="0">
              <a:solidFill>
                <a:schemeClr val="tx2">
                  <a:lumMod val="1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561360"/>
          </a:xfrm>
        </p:spPr>
        <p:txBody>
          <a:bodyPr>
            <a:normAutofit/>
          </a:bodyPr>
          <a:lstStyle/>
          <a:p>
            <a:pPr algn="ctr"/>
            <a:r>
              <a:rPr lang="ro-RO" b="1" dirty="0" smtClean="0">
                <a:solidFill>
                  <a:srgbClr val="FF0000"/>
                </a:solidFill>
                <a:latin typeface="Algerian" pitchFamily="82" charset="0"/>
              </a:rPr>
              <a:t>Depunerea declaraţiei</a:t>
            </a:r>
            <a:r>
              <a:rPr lang="en-US" dirty="0" smtClean="0"/>
              <a:t/>
            </a:r>
            <a:br>
              <a:rPr lang="en-US" dirty="0" smtClean="0"/>
            </a:br>
            <a:endParaRPr lang="en-US" dirty="0"/>
          </a:p>
        </p:txBody>
      </p:sp>
      <p:sp>
        <p:nvSpPr>
          <p:cNvPr id="3" name="Content Placeholder 2"/>
          <p:cNvSpPr>
            <a:spLocks noGrp="1"/>
          </p:cNvSpPr>
          <p:nvPr>
            <p:ph idx="1"/>
          </p:nvPr>
        </p:nvSpPr>
        <p:spPr>
          <a:xfrm>
            <a:off x="914400" y="1285860"/>
            <a:ext cx="7772400" cy="5069700"/>
          </a:xfrm>
        </p:spPr>
        <p:txBody>
          <a:bodyPr>
            <a:normAutofit fontScale="77500" lnSpcReduction="20000"/>
          </a:bodyPr>
          <a:lstStyle/>
          <a:p>
            <a:r>
              <a:rPr lang="ro-RO" dirty="0" smtClean="0">
                <a:solidFill>
                  <a:schemeClr val="tx2">
                    <a:lumMod val="10000"/>
                  </a:schemeClr>
                </a:solidFill>
              </a:rPr>
              <a:t>14. Dreptul persoanei asigurate la indemnizațiile prevăzute la pct. 12 și pct. 37 lit. a) din prezentul Regulament se stabilește dacă aceasta pierde venitul asigurat pentru întreaga perioadă a concediului medical la toate unitățile în care desfășoară activități. </a:t>
            </a:r>
            <a:r>
              <a:rPr lang="ro-RO" b="1" dirty="0" smtClean="0">
                <a:solidFill>
                  <a:schemeClr val="tx2">
                    <a:lumMod val="10000"/>
                  </a:schemeClr>
                </a:solidFill>
              </a:rPr>
              <a:t>Pentru persoanele încadrate în mai multe unități, </a:t>
            </a:r>
            <a:r>
              <a:rPr lang="ro-RO" dirty="0" smtClean="0">
                <a:solidFill>
                  <a:schemeClr val="tx2">
                    <a:lumMod val="10000"/>
                  </a:schemeClr>
                </a:solidFill>
              </a:rPr>
              <a:t>indemnizația pentru incapacitate temporară de muncă cauzată de boli obișnuite sau de accidente nelegate de muncă acordată din mijloacele angajatorului se stabilește </a:t>
            </a:r>
            <a:r>
              <a:rPr lang="ro-RO" b="1" dirty="0" smtClean="0">
                <a:solidFill>
                  <a:schemeClr val="tx2">
                    <a:lumMod val="10000"/>
                  </a:schemeClr>
                </a:solidFill>
              </a:rPr>
              <a:t>dacă asiguratul prin declarație pe propria răspundere (anexa nr. 5 la prezentul Regulament)</a:t>
            </a:r>
            <a:r>
              <a:rPr lang="ro-RO" dirty="0" smtClean="0">
                <a:solidFill>
                  <a:schemeClr val="tx2">
                    <a:lumMod val="10000"/>
                  </a:schemeClr>
                </a:solidFill>
              </a:rPr>
              <a:t> confirmă în scris pierderea integrală a venitului în perioada concediului medical la toate unitățile în care desfășoară activități. Declarația se depune odată cu certificatul de concediu medical.</a:t>
            </a:r>
            <a:endParaRPr lang="en-US" dirty="0">
              <a:solidFill>
                <a:schemeClr val="tx2">
                  <a:lumMod val="1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Прямоугольник 3">
            <a:extLst>
              <a:ext uri="{FF2B5EF4-FFF2-40B4-BE49-F238E27FC236}">
                <a16:creationId xmlns:a16="http://schemas.microsoft.com/office/drawing/2014/main" xmlns="" id="{952F03F6-EBE2-4238-9AE9-7A26250363DC}"/>
              </a:ext>
            </a:extLst>
          </p:cNvPr>
          <p:cNvSpPr/>
          <p:nvPr/>
        </p:nvSpPr>
        <p:spPr>
          <a:xfrm>
            <a:off x="357158" y="285728"/>
            <a:ext cx="8786842" cy="6237349"/>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lnSpc>
                <a:spcPct val="115000"/>
              </a:lnSpc>
              <a:spcAft>
                <a:spcPts val="1000"/>
              </a:spcAft>
            </a:pPr>
            <a:r>
              <a:rPr lang="ro-RO"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ro-RO" sz="28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DECLARAŢIE</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8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Subsemnata/tul ___________________________________________________________ confirm pe proprie răspundere pierderea integrală  a venitului asigurat pentru  perioada_____________________________, la toate unităţile în care desfăşoară activităţi.</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În cazul în care se demonstrează că informaţia declarată mai sus nu este veridică mă oblig să restitui benevol sumele plătite nejustificat din contul angajatorului sau/şi din bugetul asigurărilor sociale de stat.	</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o-RO" sz="23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Data									Semnătura</a:t>
            </a:r>
            <a:endParaRPr lang="ru-RU" sz="23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000" dirty="0">
                <a:latin typeface="Calibri" panose="020F0502020204030204" pitchFamily="34" charset="0"/>
                <a:ea typeface="Calibri" panose="020F0502020204030204" pitchFamily="34" charset="0"/>
                <a:cs typeface="Times New Roman" panose="02020603050405020304" pitchFamily="18"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2" name="Прямоугольник: скругленные углы 11">
            <a:extLst>
              <a:ext uri="{FF2B5EF4-FFF2-40B4-BE49-F238E27FC236}">
                <a16:creationId xmlns:a16="http://schemas.microsoft.com/office/drawing/2014/main" xmlns="" id="{644DC0F5-D3CC-4C33-BCD6-30BB83CE5AEB}"/>
              </a:ext>
            </a:extLst>
          </p:cNvPr>
          <p:cNvSpPr/>
          <p:nvPr/>
        </p:nvSpPr>
        <p:spPr>
          <a:xfrm>
            <a:off x="142844" y="1"/>
            <a:ext cx="8858312" cy="85723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o-RO" sz="2300" b="1" dirty="0">
                <a:solidFill>
                  <a:srgbClr val="C00000"/>
                </a:solidFill>
                <a:latin typeface="Times New Roman" panose="02020603050405020304" pitchFamily="18" charset="0"/>
                <a:cs typeface="Times New Roman" panose="02020603050405020304" pitchFamily="18" charset="0"/>
              </a:rPr>
              <a:t>Combinaţii de coduri ale categoriilor persoanelor asigurate care</a:t>
            </a:r>
            <a:endParaRPr lang="ru-RU" sz="2300" dirty="0">
              <a:solidFill>
                <a:srgbClr val="C00000"/>
              </a:solidFill>
              <a:latin typeface="Times New Roman" panose="02020603050405020304" pitchFamily="18" charset="0"/>
              <a:cs typeface="Times New Roman" panose="02020603050405020304" pitchFamily="18" charset="0"/>
            </a:endParaRPr>
          </a:p>
          <a:p>
            <a:pPr algn="ctr"/>
            <a:r>
              <a:rPr lang="ro-RO" sz="2300" b="1" dirty="0">
                <a:solidFill>
                  <a:srgbClr val="C00000"/>
                </a:solidFill>
                <a:latin typeface="Times New Roman" panose="02020603050405020304" pitchFamily="18" charset="0"/>
                <a:cs typeface="Times New Roman" panose="02020603050405020304" pitchFamily="18" charset="0"/>
              </a:rPr>
              <a:t>presupun suprapunere de perioade</a:t>
            </a:r>
            <a:endParaRPr lang="ru-RU" sz="2300" dirty="0">
              <a:solidFill>
                <a:srgbClr val="C00000"/>
              </a:solidFill>
              <a:latin typeface="Times New Roman" panose="02020603050405020304" pitchFamily="18" charset="0"/>
              <a:cs typeface="Times New Roman" panose="02020603050405020304" pitchFamily="18" charset="0"/>
            </a:endParaRPr>
          </a:p>
        </p:txBody>
      </p:sp>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822241326"/>
              </p:ext>
            </p:extLst>
          </p:nvPr>
        </p:nvGraphicFramePr>
        <p:xfrm>
          <a:off x="71406" y="896588"/>
          <a:ext cx="9072595" cy="5961412"/>
        </p:xfrm>
        <a:graphic>
          <a:graphicData uri="http://schemas.openxmlformats.org/drawingml/2006/table">
            <a:tbl>
              <a:tblPr firstRow="1" bandRow="1">
                <a:tableStyleId>{21E4AEA4-8DFA-4A89-87EB-49C32662AFE0}</a:tableStyleId>
              </a:tblPr>
              <a:tblGrid>
                <a:gridCol w="2321729">
                  <a:extLst>
                    <a:ext uri="{9D8B030D-6E8A-4147-A177-3AD203B41FA5}">
                      <a16:colId xmlns:a16="http://schemas.microsoft.com/office/drawing/2014/main" xmlns="" val="2262503735"/>
                    </a:ext>
                  </a:extLst>
                </a:gridCol>
                <a:gridCol w="1567068">
                  <a:extLst>
                    <a:ext uri="{9D8B030D-6E8A-4147-A177-3AD203B41FA5}">
                      <a16:colId xmlns:a16="http://schemas.microsoft.com/office/drawing/2014/main" xmlns="" val="300709761"/>
                    </a:ext>
                  </a:extLst>
                </a:gridCol>
                <a:gridCol w="2440072">
                  <a:extLst>
                    <a:ext uri="{9D8B030D-6E8A-4147-A177-3AD203B41FA5}">
                      <a16:colId xmlns:a16="http://schemas.microsoft.com/office/drawing/2014/main" xmlns="" val="3419879452"/>
                    </a:ext>
                  </a:extLst>
                </a:gridCol>
                <a:gridCol w="2743726">
                  <a:extLst>
                    <a:ext uri="{9D8B030D-6E8A-4147-A177-3AD203B41FA5}">
                      <a16:colId xmlns:a16="http://schemas.microsoft.com/office/drawing/2014/main" xmlns="" val="4098151290"/>
                    </a:ext>
                  </a:extLst>
                </a:gridCol>
              </a:tblGrid>
              <a:tr h="1304825">
                <a:tc>
                  <a:txBody>
                    <a:bodyPr/>
                    <a:lstStyle/>
                    <a:p>
                      <a:pPr algn="ctr">
                        <a:lnSpc>
                          <a:spcPct val="115000"/>
                        </a:lnSpc>
                        <a:spcAft>
                          <a:spcPts val="0"/>
                        </a:spcAft>
                      </a:pPr>
                      <a:r>
                        <a:rPr lang="ro-RO" sz="1800" b="1" dirty="0">
                          <a:solidFill>
                            <a:schemeClr val="tx2">
                              <a:lumMod val="10000"/>
                            </a:schemeClr>
                          </a:solidFill>
                          <a:effectLst/>
                        </a:rPr>
                        <a:t>Combinaţii de coduri</a:t>
                      </a:r>
                      <a:endParaRPr lang="ru-RU" sz="18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b="1" dirty="0">
                          <a:solidFill>
                            <a:schemeClr val="tx2">
                              <a:lumMod val="10000"/>
                            </a:schemeClr>
                          </a:solidFill>
                          <a:effectLst/>
                        </a:rPr>
                        <a:t>Se acceptă/nu se acceptă suprapunerea perioadelor</a:t>
                      </a:r>
                      <a:endParaRPr lang="ru-RU" sz="18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b="1" dirty="0">
                          <a:solidFill>
                            <a:schemeClr val="tx2">
                              <a:lumMod val="10000"/>
                            </a:schemeClr>
                          </a:solidFill>
                          <a:effectLst/>
                        </a:rPr>
                        <a:t>Legea sau Hotărârea Guvernului care reglementează situaţia</a:t>
                      </a:r>
                      <a:endParaRPr lang="ru-RU" sz="18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b="1" dirty="0">
                          <a:solidFill>
                            <a:schemeClr val="tx2">
                              <a:lumMod val="10000"/>
                            </a:schemeClr>
                          </a:solidFill>
                          <a:effectLst/>
                        </a:rPr>
                        <a:t>Comentarii</a:t>
                      </a:r>
                      <a:endParaRPr lang="ru-RU" sz="18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2192915544"/>
                  </a:ext>
                </a:extLst>
              </a:tr>
              <a:tr h="1159815">
                <a:tc>
                  <a:txBody>
                    <a:bodyPr/>
                    <a:lstStyle/>
                    <a:p>
                      <a:pPr algn="just">
                        <a:lnSpc>
                          <a:spcPct val="115000"/>
                        </a:lnSpc>
                        <a:spcAft>
                          <a:spcPts val="0"/>
                        </a:spcAft>
                      </a:pPr>
                      <a:r>
                        <a:rPr lang="ro-RO" sz="1600" b="1" dirty="0">
                          <a:solidFill>
                            <a:srgbClr val="FF0000"/>
                          </a:solidFill>
                          <a:effectLst/>
                        </a:rPr>
                        <a:t>101–153</a:t>
                      </a:r>
                      <a:endParaRPr lang="ru-RU" sz="1600" b="1" dirty="0">
                        <a:solidFill>
                          <a:srgbClr val="FF0000"/>
                        </a:solidFill>
                        <a:effectLst/>
                      </a:endParaRPr>
                    </a:p>
                    <a:p>
                      <a:pPr algn="just">
                        <a:lnSpc>
                          <a:spcPct val="115000"/>
                        </a:lnSpc>
                        <a:spcAft>
                          <a:spcPts val="0"/>
                        </a:spcAft>
                      </a:pPr>
                      <a:r>
                        <a:rPr lang="ro-RO" sz="1600" b="1" dirty="0">
                          <a:solidFill>
                            <a:srgbClr val="7030A0"/>
                          </a:solidFill>
                          <a:effectLst/>
                        </a:rPr>
                        <a:t>Suprapunerea perioadelor de activitate cu perioadele de ITM.</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chemeClr val="tx2">
                              <a:lumMod val="10000"/>
                            </a:schemeClr>
                          </a:solidFill>
                          <a:effectLst/>
                        </a:rPr>
                        <a:t>Nu se acceptă</a:t>
                      </a:r>
                      <a:endParaRPr lang="ru-RU" sz="16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o-RO" sz="1600" b="1" dirty="0">
                          <a:solidFill>
                            <a:srgbClr val="7030A0"/>
                          </a:solidFill>
                          <a:effectLst/>
                        </a:rPr>
                        <a:t>Art. 2 din Legea nr. 289/2004;</a:t>
                      </a:r>
                      <a:endParaRPr lang="ru-RU" sz="1600" b="1" dirty="0">
                        <a:solidFill>
                          <a:srgbClr val="7030A0"/>
                        </a:solidFill>
                        <a:effectLst/>
                      </a:endParaRPr>
                    </a:p>
                    <a:p>
                      <a:pPr>
                        <a:lnSpc>
                          <a:spcPct val="115000"/>
                        </a:lnSpc>
                        <a:spcAft>
                          <a:spcPts val="0"/>
                        </a:spcAft>
                      </a:pPr>
                      <a:r>
                        <a:rPr lang="ro-RO" sz="1600" b="1" dirty="0">
                          <a:solidFill>
                            <a:srgbClr val="7030A0"/>
                          </a:solidFill>
                          <a:effectLst/>
                        </a:rPr>
                        <a:t>Pct. 14 din HG nr. 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rgbClr val="7030A0"/>
                          </a:solidFill>
                          <a:effectLst/>
                        </a:rPr>
                        <a:t>Este obligatorie pierderea venitului asigurat pe perioada de ITM la toate entităţile la care </a:t>
                      </a:r>
                      <a:r>
                        <a:rPr lang="ro-RO" sz="1600" b="1" dirty="0" smtClean="0">
                          <a:solidFill>
                            <a:srgbClr val="7030A0"/>
                          </a:solidFill>
                          <a:effectLst/>
                        </a:rPr>
                        <a:t>desfăşoară</a:t>
                      </a:r>
                      <a:r>
                        <a:rPr lang="en-US" sz="1600" b="1" dirty="0" smtClean="0">
                          <a:solidFill>
                            <a:srgbClr val="7030A0"/>
                          </a:solidFill>
                          <a:effectLst/>
                        </a:rPr>
                        <a:t> </a:t>
                      </a:r>
                      <a:r>
                        <a:rPr lang="ro-RO" sz="1600" b="1" dirty="0" smtClean="0">
                          <a:solidFill>
                            <a:srgbClr val="7030A0"/>
                          </a:solidFill>
                          <a:effectLst/>
                        </a:rPr>
                        <a:t>activităţi</a:t>
                      </a:r>
                      <a:r>
                        <a:rPr lang="ro-RO" sz="1600" b="1" dirty="0">
                          <a:solidFill>
                            <a:srgbClr val="7030A0"/>
                          </a:solidFill>
                          <a:effectLst/>
                        </a:rPr>
                        <a:t>.</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1748386">
                <a:tc>
                  <a:txBody>
                    <a:bodyPr/>
                    <a:lstStyle/>
                    <a:p>
                      <a:pPr algn="just">
                        <a:lnSpc>
                          <a:spcPct val="115000"/>
                        </a:lnSpc>
                        <a:spcAft>
                          <a:spcPts val="0"/>
                        </a:spcAft>
                      </a:pPr>
                      <a:r>
                        <a:rPr lang="ro-RO" sz="1600" b="1" dirty="0">
                          <a:solidFill>
                            <a:srgbClr val="FF0000"/>
                          </a:solidFill>
                          <a:effectLst/>
                        </a:rPr>
                        <a:t>160–153</a:t>
                      </a:r>
                      <a:endParaRPr lang="ru-RU" sz="1600" b="1" dirty="0">
                        <a:solidFill>
                          <a:srgbClr val="FF0000"/>
                        </a:solidFill>
                        <a:effectLst/>
                      </a:endParaRPr>
                    </a:p>
                    <a:p>
                      <a:pPr algn="l">
                        <a:lnSpc>
                          <a:spcPct val="115000"/>
                        </a:lnSpc>
                        <a:spcAft>
                          <a:spcPts val="0"/>
                        </a:spcAft>
                      </a:pPr>
                      <a:r>
                        <a:rPr lang="ro-RO" sz="1600" b="1" dirty="0">
                          <a:solidFill>
                            <a:srgbClr val="7030A0"/>
                          </a:solidFill>
                          <a:effectLst/>
                        </a:rPr>
                        <a:t>Suprapunerea  perioadelor de concediului de odihnă anual cu perioada de ITM.</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chemeClr val="tx2">
                              <a:lumMod val="10000"/>
                            </a:schemeClr>
                          </a:solidFill>
                          <a:effectLst/>
                        </a:rPr>
                        <a:t>Se acceptă</a:t>
                      </a:r>
                      <a:endParaRPr lang="ru-RU" sz="16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rgbClr val="7030A0"/>
                          </a:solidFill>
                          <a:effectLst/>
                        </a:rPr>
                        <a:t>Pct. 32 din HG nr. 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o-RO" sz="1600" b="1" dirty="0">
                          <a:solidFill>
                            <a:srgbClr val="7030A0"/>
                          </a:solidFill>
                          <a:effectLst/>
                        </a:rPr>
                        <a:t>Legislaţia prevede situaţii de aflare în  concediu medical  în perioada aflării în concediul de odihnă anual.</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r h="1748386">
                <a:tc>
                  <a:txBody>
                    <a:bodyPr/>
                    <a:lstStyle/>
                    <a:p>
                      <a:pPr algn="just">
                        <a:lnSpc>
                          <a:spcPct val="115000"/>
                        </a:lnSpc>
                        <a:spcAft>
                          <a:spcPts val="0"/>
                        </a:spcAft>
                      </a:pPr>
                      <a:r>
                        <a:rPr lang="ro-RO" sz="1600" b="1" dirty="0">
                          <a:solidFill>
                            <a:srgbClr val="FF0000"/>
                          </a:solidFill>
                          <a:effectLst/>
                        </a:rPr>
                        <a:t>155–153</a:t>
                      </a:r>
                      <a:endParaRPr lang="ru-RU" sz="1600" b="1" dirty="0">
                        <a:solidFill>
                          <a:srgbClr val="FF0000"/>
                        </a:solidFill>
                        <a:effectLst/>
                      </a:endParaRPr>
                    </a:p>
                    <a:p>
                      <a:pPr algn="just">
                        <a:lnSpc>
                          <a:spcPct val="115000"/>
                        </a:lnSpc>
                        <a:spcAft>
                          <a:spcPts val="0"/>
                        </a:spcAft>
                      </a:pPr>
                      <a:r>
                        <a:rPr lang="ro-RO" sz="1600" b="1" dirty="0">
                          <a:solidFill>
                            <a:srgbClr val="7030A0"/>
                          </a:solidFill>
                          <a:effectLst/>
                        </a:rPr>
                        <a:t>suprapunerea  perioadelor de prelungire a concediului de odihnă anual cu perioada de ITM.</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chemeClr val="tx2">
                              <a:lumMod val="10000"/>
                            </a:schemeClr>
                          </a:solidFill>
                          <a:effectLst/>
                        </a:rPr>
                        <a:t>Se acceptă</a:t>
                      </a:r>
                      <a:endParaRPr lang="ru-RU" sz="16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600" b="1" dirty="0">
                          <a:solidFill>
                            <a:srgbClr val="7030A0"/>
                          </a:solidFill>
                          <a:effectLst/>
                        </a:rPr>
                        <a:t>Art. 122 din Codul Muncii;</a:t>
                      </a:r>
                      <a:endParaRPr lang="ru-RU" sz="1600" b="1" dirty="0">
                        <a:solidFill>
                          <a:srgbClr val="7030A0"/>
                        </a:solidFill>
                        <a:effectLst/>
                      </a:endParaRPr>
                    </a:p>
                    <a:p>
                      <a:pPr algn="just">
                        <a:lnSpc>
                          <a:spcPct val="115000"/>
                        </a:lnSpc>
                        <a:spcAft>
                          <a:spcPts val="0"/>
                        </a:spcAft>
                      </a:pPr>
                      <a:r>
                        <a:rPr lang="ro-RO" sz="1600" b="1" dirty="0">
                          <a:solidFill>
                            <a:srgbClr val="7030A0"/>
                          </a:solidFill>
                          <a:effectLst/>
                        </a:rPr>
                        <a:t>Pct. 32 din HG nr. 108/2005</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o-RO" sz="1600" b="1" dirty="0">
                          <a:solidFill>
                            <a:srgbClr val="7030A0"/>
                          </a:solidFill>
                          <a:effectLst/>
                        </a:rPr>
                        <a:t>În perioada de prelungire a concediului de odihnă anual persoana asigurată pierde venitul asigurat ceia ce dă dreptul la ITM .</a:t>
                      </a:r>
                      <a:endParaRPr lang="ru-RU" sz="16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816764031"/>
                  </a:ext>
                </a:extLst>
              </a:tr>
            </a:tbl>
          </a:graphicData>
        </a:graphic>
      </p:graphicFrame>
    </p:spTree>
    <p:extLst>
      <p:ext uri="{BB962C8B-B14F-4D97-AF65-F5344CB8AC3E}">
        <p14:creationId xmlns:p14="http://schemas.microsoft.com/office/powerpoint/2010/main" xmlns="" val="2771216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282953659"/>
              </p:ext>
            </p:extLst>
          </p:nvPr>
        </p:nvGraphicFramePr>
        <p:xfrm>
          <a:off x="1" y="0"/>
          <a:ext cx="9144000" cy="6966830"/>
        </p:xfrm>
        <a:graphic>
          <a:graphicData uri="http://schemas.openxmlformats.org/drawingml/2006/table">
            <a:tbl>
              <a:tblPr firstRow="1" bandRow="1">
                <a:tableStyleId>{46F890A9-2807-4EBB-B81D-B2AA78EC7F39}</a:tableStyleId>
              </a:tblPr>
              <a:tblGrid>
                <a:gridCol w="2293793">
                  <a:extLst>
                    <a:ext uri="{9D8B030D-6E8A-4147-A177-3AD203B41FA5}">
                      <a16:colId xmlns:a16="http://schemas.microsoft.com/office/drawing/2014/main" xmlns="" val="2262503735"/>
                    </a:ext>
                  </a:extLst>
                </a:gridCol>
                <a:gridCol w="1590128">
                  <a:extLst>
                    <a:ext uri="{9D8B030D-6E8A-4147-A177-3AD203B41FA5}">
                      <a16:colId xmlns:a16="http://schemas.microsoft.com/office/drawing/2014/main" xmlns="" val="300709761"/>
                    </a:ext>
                  </a:extLst>
                </a:gridCol>
                <a:gridCol w="2475978">
                  <a:extLst>
                    <a:ext uri="{9D8B030D-6E8A-4147-A177-3AD203B41FA5}">
                      <a16:colId xmlns:a16="http://schemas.microsoft.com/office/drawing/2014/main" xmlns="" val="3419879452"/>
                    </a:ext>
                  </a:extLst>
                </a:gridCol>
                <a:gridCol w="2784101">
                  <a:extLst>
                    <a:ext uri="{9D8B030D-6E8A-4147-A177-3AD203B41FA5}">
                      <a16:colId xmlns:a16="http://schemas.microsoft.com/office/drawing/2014/main" xmlns="" val="4098151290"/>
                    </a:ext>
                  </a:extLst>
                </a:gridCol>
              </a:tblGrid>
              <a:tr h="1214422">
                <a:tc>
                  <a:txBody>
                    <a:bodyPr/>
                    <a:lstStyle/>
                    <a:p>
                      <a:pPr algn="ctr">
                        <a:lnSpc>
                          <a:spcPct val="115000"/>
                        </a:lnSpc>
                        <a:spcAft>
                          <a:spcPts val="0"/>
                        </a:spcAft>
                      </a:pPr>
                      <a:r>
                        <a:rPr lang="ro-RO" sz="1800" dirty="0">
                          <a:solidFill>
                            <a:schemeClr val="tx2">
                              <a:lumMod val="10000"/>
                            </a:schemeClr>
                          </a:solidFill>
                          <a:effectLst/>
                          <a:latin typeface="Times New Roman" panose="02020603050405020304" pitchFamily="18" charset="0"/>
                          <a:cs typeface="Times New Roman" panose="02020603050405020304" pitchFamily="18" charset="0"/>
                        </a:rPr>
                        <a:t>Combinaţii de coduri</a:t>
                      </a:r>
                      <a:endParaRPr lang="ru-RU" sz="18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dirty="0">
                          <a:solidFill>
                            <a:schemeClr val="tx2">
                              <a:lumMod val="10000"/>
                            </a:schemeClr>
                          </a:solidFill>
                          <a:effectLst/>
                          <a:latin typeface="Times New Roman" panose="02020603050405020304" pitchFamily="18" charset="0"/>
                          <a:cs typeface="Times New Roman" panose="02020603050405020304" pitchFamily="18" charset="0"/>
                        </a:rPr>
                        <a:t>Se acceptă/nu se acceptă suprapunerea perioadelor</a:t>
                      </a:r>
                      <a:endParaRPr lang="ru-RU" sz="18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dirty="0">
                          <a:solidFill>
                            <a:schemeClr val="tx2">
                              <a:lumMod val="10000"/>
                            </a:schemeClr>
                          </a:solidFill>
                          <a:effectLst/>
                          <a:latin typeface="Times New Roman" panose="02020603050405020304" pitchFamily="18" charset="0"/>
                          <a:cs typeface="Times New Roman" panose="02020603050405020304" pitchFamily="18" charset="0"/>
                        </a:rPr>
                        <a:t>Legea sau Hotărârea Guvernului care reglementează situaţia</a:t>
                      </a:r>
                      <a:endParaRPr lang="ru-RU" sz="18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ctr">
                        <a:lnSpc>
                          <a:spcPct val="115000"/>
                        </a:lnSpc>
                        <a:spcAft>
                          <a:spcPts val="0"/>
                        </a:spcAft>
                      </a:pPr>
                      <a:r>
                        <a:rPr lang="ro-RO" sz="1800" dirty="0">
                          <a:solidFill>
                            <a:schemeClr val="tx2">
                              <a:lumMod val="10000"/>
                            </a:schemeClr>
                          </a:solidFill>
                          <a:effectLst/>
                          <a:latin typeface="Times New Roman" panose="02020603050405020304" pitchFamily="18" charset="0"/>
                          <a:cs typeface="Times New Roman" panose="02020603050405020304" pitchFamily="18" charset="0"/>
                        </a:rPr>
                        <a:t>Comentarii</a:t>
                      </a:r>
                      <a:endParaRPr lang="ru-RU" sz="18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2192915544"/>
                  </a:ext>
                </a:extLst>
              </a:tr>
              <a:tr h="2280437">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143–160</a:t>
                      </a:r>
                      <a:endParaRPr lang="ru-RU" sz="1400" dirty="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143–101</a:t>
                      </a:r>
                      <a:endParaRPr lang="ru-RU" sz="1400" dirty="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Suprapunerea codului 143 cu perioadele de activitate sau perioada concediului de odihnă anual.</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Nu se acceptă</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Art. 1 din Legea 489/1999 (noţiunea de recompensă);</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Codul 143 este prevăzut pentru reflectarea plăţilor cu caracter unic pe perioada concediului medical, concediului de maternitate şi  de îngrijire a copilului, </a:t>
                      </a:r>
                      <a:r>
                        <a:rPr lang="ro-RO" sz="1400" dirty="0" smtClean="0">
                          <a:solidFill>
                            <a:srgbClr val="7030A0"/>
                          </a:solidFill>
                          <a:effectLst/>
                          <a:latin typeface="Times New Roman" panose="02020603050405020304" pitchFamily="18" charset="0"/>
                          <a:cs typeface="Times New Roman" panose="02020603050405020304" pitchFamily="18" charset="0"/>
                        </a:rPr>
                        <a:t>de</a:t>
                      </a:r>
                      <a:r>
                        <a:rPr lang="en-US" sz="1400" dirty="0" smtClean="0">
                          <a:solidFill>
                            <a:srgbClr val="7030A0"/>
                          </a:solidFill>
                          <a:effectLst/>
                          <a:latin typeface="Times New Roman" panose="02020603050405020304" pitchFamily="18" charset="0"/>
                          <a:cs typeface="Times New Roman" panose="02020603050405020304" pitchFamily="18" charset="0"/>
                        </a:rPr>
                        <a:t> </a:t>
                      </a:r>
                      <a:r>
                        <a:rPr lang="ro-RO" sz="1400" dirty="0" smtClean="0">
                          <a:solidFill>
                            <a:srgbClr val="7030A0"/>
                          </a:solidFill>
                          <a:effectLst/>
                          <a:latin typeface="Times New Roman" panose="02020603050405020304" pitchFamily="18" charset="0"/>
                          <a:cs typeface="Times New Roman" panose="02020603050405020304" pitchFamily="18" charset="0"/>
                        </a:rPr>
                        <a:t>aceea </a:t>
                      </a:r>
                      <a:r>
                        <a:rPr lang="ro-RO" sz="1400" dirty="0">
                          <a:solidFill>
                            <a:srgbClr val="7030A0"/>
                          </a:solidFill>
                          <a:effectLst/>
                          <a:latin typeface="Times New Roman" panose="02020603050405020304" pitchFamily="18" charset="0"/>
                          <a:cs typeface="Times New Roman" panose="02020603050405020304" pitchFamily="18" charset="0"/>
                        </a:rPr>
                        <a:t>nu se acceptă utilizarea în combinaţie cu alte coduri care presupun activitate sau concediu de odihnă. Plata cu caracter unic este un venit asigurat şi se declară împreună cu fondul de retribuire a muncii.</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1288406">
                <a:tc>
                  <a:txBody>
                    <a:bodyPr/>
                    <a:lstStyle/>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160–101</a:t>
                      </a:r>
                      <a:endParaRPr lang="ru-RU" sz="140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Suprapunerea perioadelor de activitate cu perioadele de beneficiere de indemnizaţie de concediu de odihnă anual</a:t>
                      </a:r>
                      <a:endParaRPr lang="ru-RU" sz="140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Se acceptă</a:t>
                      </a:r>
                      <a:endParaRPr lang="ru-RU" sz="140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Art. 122 din Codul Muncii;</a:t>
                      </a:r>
                      <a:endParaRPr lang="ru-RU" sz="140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 </a:t>
                      </a:r>
                      <a:endParaRPr lang="ru-RU" sz="140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La aflarea angajatului în concediul de odihnă anual, acesta poate fi rechemat şi remunerat pentru activitate în perioada respectivă.</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r h="1451187">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163–153</a:t>
                      </a:r>
                      <a:endParaRPr lang="ru-RU" sz="1400" dirty="0">
                        <a:solidFill>
                          <a:srgbClr val="7030A0"/>
                        </a:solidFill>
                        <a:effectLst/>
                        <a:latin typeface="Times New Roman" panose="02020603050405020304" pitchFamily="18" charset="0"/>
                        <a:cs typeface="Times New Roman" panose="02020603050405020304" pitchFamily="18" charset="0"/>
                      </a:endParaRPr>
                    </a:p>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Suprapunerea perioadei în care persoana a fost remunerată în calitate de membru al Consiliului de administraţie cu perioada de ITM</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Se acceptă</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a:solidFill>
                            <a:srgbClr val="7030A0"/>
                          </a:solidFill>
                          <a:effectLst/>
                          <a:latin typeface="Times New Roman" panose="02020603050405020304" pitchFamily="18" charset="0"/>
                          <a:cs typeface="Times New Roman" panose="02020603050405020304" pitchFamily="18" charset="0"/>
                        </a:rPr>
                        <a:t>Art. 1 din Legea 489/1999 (noţiunea de recompensă);</a:t>
                      </a:r>
                      <a:endParaRPr lang="ru-RU" sz="140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just">
                        <a:lnSpc>
                          <a:spcPct val="115000"/>
                        </a:lnSpc>
                        <a:spcAft>
                          <a:spcPts val="0"/>
                        </a:spcAft>
                      </a:pPr>
                      <a:r>
                        <a:rPr lang="ro-RO" sz="1400" dirty="0">
                          <a:solidFill>
                            <a:srgbClr val="7030A0"/>
                          </a:solidFill>
                          <a:effectLst/>
                          <a:latin typeface="Times New Roman" panose="02020603050405020304" pitchFamily="18" charset="0"/>
                          <a:cs typeface="Times New Roman" panose="02020603050405020304" pitchFamily="18" charset="0"/>
                        </a:rPr>
                        <a:t>Se constată situaţii de remunerare a persoanelor care, efectiv nu activează dar se achită o plată în calitate de membru al consiliului de administraţie al unei entităţi economice.</a:t>
                      </a:r>
                      <a:endParaRPr lang="ru-RU" sz="14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816764031"/>
                  </a:ext>
                </a:extLst>
              </a:tr>
            </a:tbl>
          </a:graphicData>
        </a:graphic>
      </p:graphicFrame>
    </p:spTree>
    <p:extLst>
      <p:ext uri="{BB962C8B-B14F-4D97-AF65-F5344CB8AC3E}">
        <p14:creationId xmlns:p14="http://schemas.microsoft.com/office/powerpoint/2010/main" xmlns="" val="1694710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569990250"/>
              </p:ext>
            </p:extLst>
          </p:nvPr>
        </p:nvGraphicFramePr>
        <p:xfrm>
          <a:off x="71407" y="-1"/>
          <a:ext cx="9072592" cy="6890448"/>
        </p:xfrm>
        <a:graphic>
          <a:graphicData uri="http://schemas.openxmlformats.org/drawingml/2006/table">
            <a:tbl>
              <a:tblPr firstRow="1" bandRow="1">
                <a:tableStyleId>{21E4AEA4-8DFA-4A89-87EB-49C32662AFE0}</a:tableStyleId>
              </a:tblPr>
              <a:tblGrid>
                <a:gridCol w="2304046">
                  <a:extLst>
                    <a:ext uri="{9D8B030D-6E8A-4147-A177-3AD203B41FA5}">
                      <a16:colId xmlns:a16="http://schemas.microsoft.com/office/drawing/2014/main" xmlns="" val="2262503735"/>
                    </a:ext>
                  </a:extLst>
                </a:gridCol>
                <a:gridCol w="1571173">
                  <a:extLst>
                    <a:ext uri="{9D8B030D-6E8A-4147-A177-3AD203B41FA5}">
                      <a16:colId xmlns:a16="http://schemas.microsoft.com/office/drawing/2014/main" xmlns="" val="300709761"/>
                    </a:ext>
                  </a:extLst>
                </a:gridCol>
                <a:gridCol w="2446461">
                  <a:extLst>
                    <a:ext uri="{9D8B030D-6E8A-4147-A177-3AD203B41FA5}">
                      <a16:colId xmlns:a16="http://schemas.microsoft.com/office/drawing/2014/main" xmlns="" val="3419879452"/>
                    </a:ext>
                  </a:extLst>
                </a:gridCol>
                <a:gridCol w="2750912">
                  <a:extLst>
                    <a:ext uri="{9D8B030D-6E8A-4147-A177-3AD203B41FA5}">
                      <a16:colId xmlns:a16="http://schemas.microsoft.com/office/drawing/2014/main" xmlns="" val="4098151290"/>
                    </a:ext>
                  </a:extLst>
                </a:gridCol>
              </a:tblGrid>
              <a:tr h="1317346">
                <a:tc>
                  <a:txBody>
                    <a:bodyPr/>
                    <a:lstStyle/>
                    <a:p>
                      <a:pPr algn="ctr">
                        <a:lnSpc>
                          <a:spcPct val="115000"/>
                        </a:lnSpc>
                        <a:spcAft>
                          <a:spcPts val="0"/>
                        </a:spcAft>
                      </a:pPr>
                      <a:r>
                        <a:rPr lang="ro-RO" sz="1800" dirty="0">
                          <a:solidFill>
                            <a:schemeClr val="tx2">
                              <a:lumMod val="10000"/>
                            </a:schemeClr>
                          </a:solidFill>
                          <a:effectLst/>
                        </a:rPr>
                        <a:t>Combinaţii de coduri</a:t>
                      </a:r>
                      <a:endParaRPr lang="ru-RU" sz="18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o-RO" sz="1800" dirty="0">
                          <a:solidFill>
                            <a:schemeClr val="tx2">
                              <a:lumMod val="10000"/>
                            </a:schemeClr>
                          </a:solidFill>
                          <a:effectLst/>
                        </a:rPr>
                        <a:t>Se acceptă/nu se acceptă suprapunerea perioadelor</a:t>
                      </a:r>
                      <a:endParaRPr lang="ru-RU" sz="18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o-RO" sz="1800" dirty="0">
                          <a:solidFill>
                            <a:schemeClr val="tx2">
                              <a:lumMod val="10000"/>
                            </a:schemeClr>
                          </a:solidFill>
                          <a:effectLst/>
                        </a:rPr>
                        <a:t>Legea sau Hotărârea Guvernului care reglementează situaţia</a:t>
                      </a:r>
                      <a:endParaRPr lang="ru-RU" sz="18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ro-RO" sz="1800" dirty="0">
                          <a:solidFill>
                            <a:schemeClr val="tx2">
                              <a:lumMod val="10000"/>
                            </a:schemeClr>
                          </a:solidFill>
                          <a:effectLst/>
                        </a:rPr>
                        <a:t>Comentarii</a:t>
                      </a:r>
                      <a:endParaRPr lang="ru-RU" sz="18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2192915544"/>
                  </a:ext>
                </a:extLst>
              </a:tr>
              <a:tr h="1523763">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159–153</a:t>
                      </a:r>
                      <a:endParaRPr lang="ru-RU"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Suprapunerea perioadei de aflare în concediu neplătit (din cont propriu) cu perioada de ITM.</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Nu se acceptă</a:t>
                      </a:r>
                      <a:endParaRPr lang="ru-RU" sz="14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Pct. 36 din HG nr. 108/2005</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Pentru zilele de concediu neplătit, indemnizaţia de ITM nu se stabileşte.</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182743435"/>
                  </a:ext>
                </a:extLst>
              </a:tr>
              <a:tr h="2731993">
                <a:tc>
                  <a:txBody>
                    <a:bodyPr/>
                    <a:lstStyle/>
                    <a:p>
                      <a:pPr algn="just">
                        <a:lnSpc>
                          <a:spcPct val="115000"/>
                        </a:lnSpc>
                        <a:spcAft>
                          <a:spcPts val="0"/>
                        </a:spcAft>
                      </a:pPr>
                      <a:r>
                        <a:rPr lang="ro-RO"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159–101</a:t>
                      </a:r>
                      <a:endParaRPr lang="ru-RU"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Suprapunerea perioadei de aflare în concediu neplătit (din cont propriu) cu perioada de activitate.</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Se acceptă</a:t>
                      </a:r>
                      <a:endParaRPr lang="ru-RU" sz="14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Art. 120 din Codul Muncii</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În perioada concediului neplătit se pot acorda unele plăţi cu caracter unic care se declară cu codul 101. Totodată şi în cazul în care, persoana a decis să revină la muncă înainte de expirarea concediului neplătit care a fost declarat în lunile anterioare, se va declara venitul asigurat realizat în această perioadă.</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2421533"/>
                  </a:ext>
                </a:extLst>
              </a:tr>
              <a:tr h="1317346">
                <a:tc>
                  <a:txBody>
                    <a:bodyPr/>
                    <a:lstStyle/>
                    <a:p>
                      <a:pPr algn="just">
                        <a:lnSpc>
                          <a:spcPct val="115000"/>
                        </a:lnSpc>
                        <a:spcAft>
                          <a:spcPts val="0"/>
                        </a:spcAft>
                      </a:pPr>
                      <a:r>
                        <a:rPr lang="ro-RO" sz="14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165–101</a:t>
                      </a:r>
                      <a:endParaRPr lang="ru-RU"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Suprapunerea perioadei de aflare în concediu paternal cu perioada de activitate.</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Nu se acceptă</a:t>
                      </a:r>
                      <a:endParaRPr lang="ru-RU" sz="1400" b="1"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Pct. 14 din HG nr. 1245/2016</a:t>
                      </a:r>
                      <a:endParaRPr lang="ru-RU" sz="140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0"/>
                        </a:spcAft>
                      </a:pPr>
                      <a:r>
                        <a:rPr lang="ro-RO" sz="1400"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Pentru perioada concediului paternal care se suprapune cu perioada de activitate se plăteşte salariul dar nu indemnizaţia.</a:t>
                      </a:r>
                      <a:endParaRPr lang="ru-RU" sz="1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81676403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13" name="Таблица 12">
            <a:extLst>
              <a:ext uri="{FF2B5EF4-FFF2-40B4-BE49-F238E27FC236}">
                <a16:creationId xmlns:a16="http://schemas.microsoft.com/office/drawing/2014/main" xmlns="" id="{017D1F4C-FCF9-497A-B48B-FD310FA92E5D}"/>
              </a:ext>
            </a:extLst>
          </p:cNvPr>
          <p:cNvGraphicFramePr>
            <a:graphicFrameLocks noGrp="1"/>
          </p:cNvGraphicFramePr>
          <p:nvPr>
            <p:extLst>
              <p:ext uri="{D42A27DB-BD31-4B8C-83A1-F6EECF244321}">
                <p14:modId xmlns:p14="http://schemas.microsoft.com/office/powerpoint/2010/main" xmlns="" val="3036098990"/>
              </p:ext>
            </p:extLst>
          </p:nvPr>
        </p:nvGraphicFramePr>
        <p:xfrm>
          <a:off x="0" y="1"/>
          <a:ext cx="9144000" cy="6694317"/>
        </p:xfrm>
        <a:graphic>
          <a:graphicData uri="http://schemas.openxmlformats.org/drawingml/2006/table">
            <a:tbl>
              <a:tblPr firstRow="1" bandRow="1">
                <a:tableStyleId>{93296810-A885-4BE3-A3E7-6D5BEEA58F35}</a:tableStyleId>
              </a:tblPr>
              <a:tblGrid>
                <a:gridCol w="2285999">
                  <a:extLst>
                    <a:ext uri="{9D8B030D-6E8A-4147-A177-3AD203B41FA5}">
                      <a16:colId xmlns:a16="http://schemas.microsoft.com/office/drawing/2014/main" xmlns="" val="2262503735"/>
                    </a:ext>
                  </a:extLst>
                </a:gridCol>
                <a:gridCol w="1591937">
                  <a:extLst>
                    <a:ext uri="{9D8B030D-6E8A-4147-A177-3AD203B41FA5}">
                      <a16:colId xmlns:a16="http://schemas.microsoft.com/office/drawing/2014/main" xmlns="" val="300709761"/>
                    </a:ext>
                  </a:extLst>
                </a:gridCol>
                <a:gridCol w="2478796">
                  <a:extLst>
                    <a:ext uri="{9D8B030D-6E8A-4147-A177-3AD203B41FA5}">
                      <a16:colId xmlns:a16="http://schemas.microsoft.com/office/drawing/2014/main" xmlns="" val="3419879452"/>
                    </a:ext>
                  </a:extLst>
                </a:gridCol>
                <a:gridCol w="2787268">
                  <a:extLst>
                    <a:ext uri="{9D8B030D-6E8A-4147-A177-3AD203B41FA5}">
                      <a16:colId xmlns:a16="http://schemas.microsoft.com/office/drawing/2014/main" xmlns="" val="4098151290"/>
                    </a:ext>
                  </a:extLst>
                </a:gridCol>
              </a:tblGrid>
              <a:tr h="1108169">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ro-RO" sz="1600" b="1" dirty="0">
                          <a:solidFill>
                            <a:srgbClr val="7030A0"/>
                          </a:solidFill>
                          <a:effectLst/>
                          <a:latin typeface="Times New Roman" panose="02020603050405020304" pitchFamily="18" charset="0"/>
                          <a:cs typeface="Times New Roman" panose="02020603050405020304" pitchFamily="18" charset="0"/>
                        </a:rPr>
                        <a:t>Combinaţii de coduri</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rgbClr val="7030A0"/>
                          </a:solidFill>
                          <a:effectLst/>
                          <a:latin typeface="Times New Roman" panose="02020603050405020304" pitchFamily="18" charset="0"/>
                          <a:cs typeface="Times New Roman" panose="02020603050405020304" pitchFamily="18" charset="0"/>
                        </a:rPr>
                        <a:t>Se acceptă/nu se acceptă suprapunerea perioadelor</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rgbClr val="7030A0"/>
                          </a:solidFill>
                          <a:effectLst/>
                          <a:latin typeface="Times New Roman" panose="02020603050405020304" pitchFamily="18" charset="0"/>
                          <a:cs typeface="Times New Roman" panose="02020603050405020304" pitchFamily="18" charset="0"/>
                        </a:rPr>
                        <a:t>Legea sau Hotărârea Guvernului care reglementează situaţia</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rgbClr val="7030A0"/>
                          </a:solidFill>
                          <a:effectLst/>
                          <a:latin typeface="Times New Roman" panose="02020603050405020304" pitchFamily="18" charset="0"/>
                          <a:cs typeface="Times New Roman" panose="02020603050405020304" pitchFamily="18" charset="0"/>
                        </a:rPr>
                        <a:t>Comentarii</a:t>
                      </a:r>
                      <a:endParaRPr lang="ru-RU" sz="1600" b="1"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2192915544"/>
                  </a:ext>
                </a:extLst>
              </a:tr>
              <a:tr h="2488077">
                <a:tc>
                  <a:txBody>
                    <a:bodyPr/>
                    <a:lstStyle/>
                    <a:p>
                      <a:pPr algn="l">
                        <a:lnSpc>
                          <a:spcPct val="115000"/>
                        </a:lnSpc>
                        <a:spcAft>
                          <a:spcPts val="0"/>
                        </a:spcAft>
                      </a:pPr>
                      <a:r>
                        <a:rPr lang="ro-RO" sz="1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165–143</a:t>
                      </a:r>
                      <a:endParaRPr lang="ru-RU" sz="1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Suprapunerea perioadei de aflare în concediu paternal cu beneficierea de o plată cu caracter unic.</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Nu se acceptă</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Pct. 32 din HG nr. 1245/2016</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Durata concediului paternal este de 14 zile. În cazul unei plăţi cu caracter unic acordate pe parcursul lunii respective, se va declara în altă perioadă împreună cu fondul de salariu, după caz, indemnizaţia de concediu ordinar.</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4182743435"/>
                  </a:ext>
                </a:extLst>
              </a:tr>
              <a:tr h="3047464">
                <a:tc>
                  <a:txBody>
                    <a:bodyPr/>
                    <a:lstStyle/>
                    <a:p>
                      <a:pPr algn="l">
                        <a:lnSpc>
                          <a:spcPct val="115000"/>
                        </a:lnSpc>
                        <a:spcAft>
                          <a:spcPts val="0"/>
                        </a:spcAft>
                      </a:pPr>
                      <a:r>
                        <a:rPr lang="ro-RO" sz="1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16011 – 153</a:t>
                      </a:r>
                      <a:endParaRPr lang="ru-RU" sz="1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Suprapunerea perioadei de aflare în concediu de studii cu perioada de ITM.</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Nu se acceptă</a:t>
                      </a:r>
                      <a:endParaRPr lang="ru-RU" sz="1600" b="1">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Art. 2 din Legea nr. 289/2004</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algn="l">
                        <a:lnSpc>
                          <a:spcPct val="115000"/>
                        </a:lnSpc>
                        <a:spcAft>
                          <a:spcPts val="0"/>
                        </a:spcAft>
                      </a:pPr>
                      <a:r>
                        <a:rPr lang="ro-RO"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rPr>
                        <a:t>Pe perioada concediului de studii, conform contractului colectiv de muncă,  angajatul beneficiază de  salariu sau de un anumit procent din salariu, din care se datorează contribuţii de asigurări sociale. Situaţia presupune că angajatul în perioada respectivă are venit asigurat şi nu are dreptul la ITM.</a:t>
                      </a:r>
                      <a:endParaRPr lang="ru-RU" sz="1600" b="1" dirty="0">
                        <a:solidFill>
                          <a:schemeClr val="tx2">
                            <a:lumMod val="10000"/>
                          </a:schemeClr>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xmlns="" val="62421533"/>
                  </a:ext>
                </a:extLst>
              </a:tr>
            </a:tbl>
          </a:graphicData>
        </a:graphic>
      </p:graphicFrame>
    </p:spTree>
    <p:extLst>
      <p:ext uri="{BB962C8B-B14F-4D97-AF65-F5344CB8AC3E}">
        <p14:creationId xmlns:p14="http://schemas.microsoft.com/office/powerpoint/2010/main" xmlns="" val="2795436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ro-RO" sz="2400" b="1" dirty="0" smtClean="0">
                <a:solidFill>
                  <a:srgbClr val="7030A0"/>
                </a:solidFill>
                <a:latin typeface="Times New Roman" panose="02020603050405020304" pitchFamily="18" charset="0"/>
                <a:cs typeface="Times New Roman" panose="02020603050405020304" pitchFamily="18" charset="0"/>
              </a:rPr>
              <a:t>Modificări în Legea nr. 489/1999 privind sistemul public de asigurări sociale prin Legea nr. 60 din 23.04.2020 </a:t>
            </a:r>
            <a:r>
              <a:rPr lang="ru-RU" sz="5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5400" b="1"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p:txBody>
          <a:bodyPr>
            <a:normAutofit fontScale="85000" lnSpcReduction="20000"/>
          </a:bodyPr>
          <a:lstStyle/>
          <a:p>
            <a:r>
              <a:rPr lang="ro-RO" sz="3200" dirty="0" smtClean="0">
                <a:solidFill>
                  <a:schemeClr val="tx2">
                    <a:lumMod val="10000"/>
                  </a:schemeClr>
                </a:solidFill>
                <a:latin typeface="Times New Roman" panose="02020603050405020304" pitchFamily="18" charset="0"/>
                <a:cs typeface="Times New Roman" panose="02020603050405020304" pitchFamily="18" charset="0"/>
              </a:rPr>
              <a:t>Au fost operate modificări în Legea nr. 489/1999 privind sistemul public de asigurări sociale prin Legea nr. 60 din 23.04.2020 privind instituirea unor măsuri de susținere a activității de întreprinzător și modificarea unor acte normative (Monitorul Oficial nr.108-109 din 25.04.2020), care intră în vigoare la 1 ianuarie 2021. În anexa nr. 1 Legea nr. 489/1999 a fost exclusă coloana cu contribuţia individuală fiind indicată doar coloana cu contribuţia de asigurări sociale de stat obligatorii. Contribuţia de asigurări sociale va fi datorată integral de angajator. Primele de asigurări medicale se vor reţine integral de la angajat.</a:t>
            </a:r>
            <a:endParaRPr lang="ru-RU" sz="3200" dirty="0" smtClean="0">
              <a:solidFill>
                <a:schemeClr val="tx2">
                  <a:lumMod val="10000"/>
                </a:schemeClr>
              </a:solidFill>
              <a:latin typeface="Times New Roman" panose="02020603050405020304" pitchFamily="18" charset="0"/>
              <a:cs typeface="Times New Roman" panose="02020603050405020304" pitchFamily="18" charset="0"/>
            </a:endParaRP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2050" name="Picture 2"/>
          <p:cNvPicPr>
            <a:picLocks noGrp="1" noChangeAspect="1" noChangeArrowheads="1"/>
          </p:cNvPicPr>
          <p:nvPr>
            <p:ph idx="1"/>
          </p:nvPr>
        </p:nvPicPr>
        <p:blipFill>
          <a:blip r:embed="rId2" cstate="print"/>
          <a:srcRect l="22536" t="21013" r="23451" b="12260"/>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28736"/>
          </a:xfrm>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ro-RO" sz="3100" b="1" dirty="0" smtClean="0">
                <a:solidFill>
                  <a:schemeClr val="tx1"/>
                </a:solidFill>
                <a:latin typeface="Algerian" pitchFamily="82" charset="0"/>
              </a:rPr>
              <a:t>Aspecte privind prezentarea Formularului IRM 19</a:t>
            </a:r>
            <a:r>
              <a:rPr lang="en-US" sz="3100" dirty="0" smtClean="0">
                <a:solidFill>
                  <a:schemeClr val="tx1"/>
                </a:solidFill>
                <a:latin typeface="Algerian" pitchFamily="82" charset="0"/>
              </a:rPr>
              <a:t/>
            </a:r>
            <a:br>
              <a:rPr lang="en-US" sz="3100" dirty="0" smtClean="0">
                <a:solidFill>
                  <a:schemeClr val="tx1"/>
                </a:solidFill>
                <a:latin typeface="Algerian" pitchFamily="82" charset="0"/>
              </a:rPr>
            </a:br>
            <a:endParaRPr lang="en-US" sz="3100" dirty="0">
              <a:solidFill>
                <a:schemeClr val="tx1"/>
              </a:solidFill>
              <a:latin typeface="Algerian" pitchFamily="82" charset="0"/>
            </a:endParaRPr>
          </a:p>
        </p:txBody>
      </p:sp>
      <p:graphicFrame>
        <p:nvGraphicFramePr>
          <p:cNvPr id="5" name="Content Placeholder 4"/>
          <p:cNvGraphicFramePr>
            <a:graphicFrameLocks noGrp="1"/>
          </p:cNvGraphicFramePr>
          <p:nvPr>
            <p:ph idx="1"/>
          </p:nvPr>
        </p:nvGraphicFramePr>
        <p:xfrm>
          <a:off x="0" y="955592"/>
          <a:ext cx="9144000" cy="5902407"/>
        </p:xfrm>
        <a:graphic>
          <a:graphicData uri="http://schemas.openxmlformats.org/drawingml/2006/table">
            <a:tbl>
              <a:tblPr firstRow="1" bandRow="1">
                <a:tableStyleId>{073A0DAA-6AF3-43AB-8588-CEC1D06C72B9}</a:tableStyleId>
              </a:tblPr>
              <a:tblGrid>
                <a:gridCol w="642910"/>
                <a:gridCol w="2571768"/>
                <a:gridCol w="1785950"/>
                <a:gridCol w="4143372"/>
              </a:tblGrid>
              <a:tr h="1139853">
                <a:tc>
                  <a:txBody>
                    <a:bodyPr/>
                    <a:lstStyle/>
                    <a:p>
                      <a:pPr algn="just">
                        <a:lnSpc>
                          <a:spcPct val="115000"/>
                        </a:lnSpc>
                        <a:spcAft>
                          <a:spcPts val="0"/>
                        </a:spcAft>
                      </a:pPr>
                      <a:r>
                        <a:rPr lang="ro-RO" sz="1600" b="1" dirty="0">
                          <a:solidFill>
                            <a:schemeClr val="tx2">
                              <a:lumMod val="10000"/>
                            </a:schemeClr>
                          </a:solidFill>
                        </a:rPr>
                        <a:t>Nr. d/o</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Tipul de modificare a relaţiilor de muncă </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Necesitatea prezentării Informaţiei IRM 19</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Notă</a:t>
                      </a:r>
                      <a:endParaRPr lang="en-US" sz="1600" b="1" dirty="0">
                        <a:solidFill>
                          <a:schemeClr val="tx2">
                            <a:lumMod val="10000"/>
                          </a:schemeClr>
                        </a:solidFill>
                        <a:latin typeface="Calibri"/>
                        <a:ea typeface="Calibri"/>
                        <a:cs typeface="Times New Roman"/>
                      </a:endParaRPr>
                    </a:p>
                  </a:txBody>
                  <a:tcPr marL="68580" marR="68580" marT="0" marB="0"/>
                </a:tc>
              </a:tr>
              <a:tr h="1320106">
                <a:tc>
                  <a:txBody>
                    <a:bodyPr/>
                    <a:lstStyle/>
                    <a:p>
                      <a:pPr algn="just">
                        <a:lnSpc>
                          <a:spcPct val="115000"/>
                        </a:lnSpc>
                        <a:spcAft>
                          <a:spcPts val="0"/>
                        </a:spcAft>
                      </a:pPr>
                      <a:r>
                        <a:rPr lang="ro-RO" sz="1600" b="1" dirty="0">
                          <a:solidFill>
                            <a:schemeClr val="tx2">
                              <a:lumMod val="10000"/>
                            </a:schemeClr>
                          </a:solidFill>
                        </a:rPr>
                        <a:t>1.</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Situaţii de acordare a concediului de maternitate soţiei</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Nu se prezintă</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Perioadele de aflare a soţiei în concediu de maternitate nu se declară nici în Darea de seamă IPC 21</a:t>
                      </a:r>
                      <a:endParaRPr lang="en-US" sz="1600" b="1" dirty="0">
                        <a:solidFill>
                          <a:schemeClr val="tx2">
                            <a:lumMod val="10000"/>
                          </a:schemeClr>
                        </a:solidFill>
                        <a:latin typeface="Calibri"/>
                        <a:ea typeface="Calibri"/>
                        <a:cs typeface="Times New Roman"/>
                      </a:endParaRPr>
                    </a:p>
                  </a:txBody>
                  <a:tcPr marL="68580" marR="68580" marT="0" marB="0"/>
                </a:tc>
              </a:tr>
              <a:tr h="1587518">
                <a:tc>
                  <a:txBody>
                    <a:bodyPr/>
                    <a:lstStyle/>
                    <a:p>
                      <a:pPr algn="just">
                        <a:lnSpc>
                          <a:spcPct val="115000"/>
                        </a:lnSpc>
                        <a:spcAft>
                          <a:spcPts val="0"/>
                        </a:spcAft>
                      </a:pPr>
                      <a:r>
                        <a:rPr lang="ro-RO" sz="1600" b="1" dirty="0">
                          <a:solidFill>
                            <a:schemeClr val="tx2">
                              <a:lumMod val="10000"/>
                            </a:schemeClr>
                          </a:solidFill>
                        </a:rPr>
                        <a:t>2.</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Situaţii de beneficiere a soţiei de indemnizaţie de maternitate din venitul asigurat al soţului</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Nu se prezintă</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Perioadele de beneficiere de indemnizaţie de  maternitate din venitul asigurat al soţului  nu se declară nici în Darea de seamă IPC 21</a:t>
                      </a:r>
                      <a:endParaRPr lang="en-US" sz="1600" b="1" dirty="0">
                        <a:solidFill>
                          <a:schemeClr val="tx2">
                            <a:lumMod val="10000"/>
                          </a:schemeClr>
                        </a:solidFill>
                        <a:latin typeface="Calibri"/>
                        <a:ea typeface="Calibri"/>
                        <a:cs typeface="Times New Roman"/>
                      </a:endParaRPr>
                    </a:p>
                  </a:txBody>
                  <a:tcPr marL="68580" marR="68580" marT="0" marB="0"/>
                </a:tc>
              </a:tr>
              <a:tr h="1854930">
                <a:tc>
                  <a:txBody>
                    <a:bodyPr/>
                    <a:lstStyle/>
                    <a:p>
                      <a:pPr algn="just">
                        <a:lnSpc>
                          <a:spcPct val="115000"/>
                        </a:lnSpc>
                        <a:spcAft>
                          <a:spcPts val="0"/>
                        </a:spcAft>
                      </a:pPr>
                      <a:r>
                        <a:rPr lang="ro-RO" sz="1600" b="1">
                          <a:solidFill>
                            <a:schemeClr val="tx2">
                              <a:lumMod val="10000"/>
                            </a:schemeClr>
                          </a:solidFill>
                        </a:rPr>
                        <a:t>3.</a:t>
                      </a:r>
                      <a:endParaRPr lang="en-US" sz="1600" b="1">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a:solidFill>
                            <a:schemeClr val="tx2">
                              <a:lumMod val="10000"/>
                            </a:schemeClr>
                          </a:solidFill>
                        </a:rPr>
                        <a:t>Situaţii de acordare a concediului de îngrijire a copilului pînă la 3 ani mamei</a:t>
                      </a:r>
                      <a:endParaRPr lang="en-US" sz="1600" b="1">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Se prezintă</a:t>
                      </a:r>
                      <a:endParaRPr lang="en-US" sz="1600" b="1" dirty="0">
                        <a:solidFill>
                          <a:schemeClr val="tx2">
                            <a:lumMod val="10000"/>
                          </a:schemeClr>
                        </a:solidFill>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chemeClr val="tx2">
                              <a:lumMod val="10000"/>
                            </a:schemeClr>
                          </a:solidFill>
                        </a:rPr>
                        <a:t>Se prezintă Informaţia IRM 19 şi în caz de plecare repetată în concediu de îngrijire a copilului, </a:t>
                      </a:r>
                      <a:r>
                        <a:rPr lang="ro-RO" sz="1600" b="1" dirty="0" err="1">
                          <a:solidFill>
                            <a:schemeClr val="tx2">
                              <a:lumMod val="10000"/>
                            </a:schemeClr>
                          </a:solidFill>
                        </a:rPr>
                        <a:t>pînă</a:t>
                      </a:r>
                      <a:r>
                        <a:rPr lang="ro-RO" sz="1600" b="1" dirty="0">
                          <a:solidFill>
                            <a:schemeClr val="tx2">
                              <a:lumMod val="10000"/>
                            </a:schemeClr>
                          </a:solidFill>
                        </a:rPr>
                        <a:t> la revenirea din concediul precedent</a:t>
                      </a:r>
                      <a:endParaRPr lang="en-US" sz="1600" b="1" dirty="0">
                        <a:solidFill>
                          <a:schemeClr val="tx2">
                            <a:lumMod val="10000"/>
                          </a:schemeClr>
                        </a:solidFill>
                        <a:latin typeface="Calibri"/>
                        <a:ea typeface="Calibri"/>
                        <a:cs typeface="Times New Roman"/>
                      </a:endParaRPr>
                    </a:p>
                  </a:txBody>
                  <a:tcPr marL="68580" marR="68580" marT="0" marB="0"/>
                </a:tc>
              </a:tr>
            </a:tbl>
          </a:graphicData>
        </a:graphic>
      </p:graphicFrame>
      <p:sp>
        <p:nvSpPr>
          <p:cNvPr id="4" name="Rectangle 3"/>
          <p:cNvSpPr/>
          <p:nvPr/>
        </p:nvSpPr>
        <p:spPr>
          <a:xfrm>
            <a:off x="0" y="0"/>
            <a:ext cx="9144000" cy="954107"/>
          </a:xfrm>
          <a:prstGeom prst="rect">
            <a:avLst/>
          </a:prstGeom>
        </p:spPr>
        <p:txBody>
          <a:bodyPr wrap="square">
            <a:spAutoFit/>
          </a:bodyPr>
          <a:lstStyle/>
          <a:p>
            <a:pPr algn="ctr"/>
            <a:r>
              <a:rPr lang="ro-RO" sz="2800" b="1" dirty="0" smtClean="0">
                <a:solidFill>
                  <a:srgbClr val="FF0000"/>
                </a:solidFill>
                <a:latin typeface="Algerian" pitchFamily="82" charset="0"/>
              </a:rPr>
              <a:t>Aspecte privind prezentarea Formularului IRM 19</a:t>
            </a:r>
            <a:endParaRPr lang="en-US" sz="2800" dirty="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14282" y="214291"/>
          <a:ext cx="8715437" cy="6357982"/>
        </p:xfrm>
        <a:graphic>
          <a:graphicData uri="http://schemas.openxmlformats.org/drawingml/2006/table">
            <a:tbl>
              <a:tblPr firstRow="1" bandRow="1">
                <a:tableStyleId>{5C22544A-7EE6-4342-B048-85BDC9FD1C3A}</a:tableStyleId>
              </a:tblPr>
              <a:tblGrid>
                <a:gridCol w="680898"/>
                <a:gridCol w="2496627"/>
                <a:gridCol w="1513108"/>
                <a:gridCol w="4024804"/>
              </a:tblGrid>
              <a:tr h="1643074">
                <a:tc>
                  <a:txBody>
                    <a:bodyPr/>
                    <a:lstStyle/>
                    <a:p>
                      <a:pPr algn="just">
                        <a:lnSpc>
                          <a:spcPct val="115000"/>
                        </a:lnSpc>
                        <a:spcAft>
                          <a:spcPts val="0"/>
                        </a:spcAft>
                      </a:pPr>
                      <a:r>
                        <a:rPr lang="ro-RO" sz="1600" dirty="0">
                          <a:solidFill>
                            <a:srgbClr val="000000"/>
                          </a:solidFill>
                          <a:latin typeface="Times New Roman"/>
                          <a:ea typeface="Calibri"/>
                          <a:cs typeface="Times New Roman"/>
                        </a:rPr>
                        <a:t>4.</a:t>
                      </a:r>
                      <a:endParaRPr lang="en-US" sz="1600" dirty="0">
                        <a:latin typeface="Calibri"/>
                        <a:ea typeface="Calibri"/>
                        <a:cs typeface="Times New Roman"/>
                      </a:endParaRPr>
                    </a:p>
                  </a:txBody>
                  <a:tcPr marL="68580" marR="68580" marT="0" marB="0">
                    <a:solidFill>
                      <a:schemeClr val="tx1">
                        <a:lumMod val="95000"/>
                      </a:schemeClr>
                    </a:solidFill>
                  </a:tcPr>
                </a:tc>
                <a:tc>
                  <a:txBody>
                    <a:bodyPr/>
                    <a:lstStyle/>
                    <a:p>
                      <a:pPr algn="just">
                        <a:lnSpc>
                          <a:spcPct val="115000"/>
                        </a:lnSpc>
                        <a:spcAft>
                          <a:spcPts val="0"/>
                        </a:spcAft>
                      </a:pPr>
                      <a:r>
                        <a:rPr lang="ro-RO" sz="1600" dirty="0">
                          <a:solidFill>
                            <a:srgbClr val="000000"/>
                          </a:solidFill>
                          <a:latin typeface="Times New Roman"/>
                          <a:ea typeface="Calibri"/>
                          <a:cs typeface="Times New Roman"/>
                        </a:rPr>
                        <a:t>Situaţii de acordare a concediului de îngrijire a copilului </a:t>
                      </a:r>
                      <a:r>
                        <a:rPr lang="ro-RO" sz="1600" dirty="0" err="1">
                          <a:solidFill>
                            <a:srgbClr val="000000"/>
                          </a:solidFill>
                          <a:latin typeface="Times New Roman"/>
                          <a:ea typeface="Calibri"/>
                          <a:cs typeface="Times New Roman"/>
                        </a:rPr>
                        <a:t>pînă</a:t>
                      </a:r>
                      <a:r>
                        <a:rPr lang="ro-RO" sz="1600" dirty="0">
                          <a:solidFill>
                            <a:srgbClr val="000000"/>
                          </a:solidFill>
                          <a:latin typeface="Times New Roman"/>
                          <a:ea typeface="Calibri"/>
                          <a:cs typeface="Times New Roman"/>
                        </a:rPr>
                        <a:t> la 3 ani tatălui</a:t>
                      </a:r>
                      <a:endParaRPr lang="en-US" sz="1600" dirty="0">
                        <a:latin typeface="Calibri"/>
                        <a:ea typeface="Calibri"/>
                        <a:cs typeface="Times New Roman"/>
                      </a:endParaRPr>
                    </a:p>
                  </a:txBody>
                  <a:tcPr marL="68580" marR="68580" marT="0" marB="0">
                    <a:solidFill>
                      <a:schemeClr val="tx1">
                        <a:lumMod val="95000"/>
                      </a:schemeClr>
                    </a:solidFill>
                  </a:tcPr>
                </a:tc>
                <a:tc>
                  <a:txBody>
                    <a:bodyPr/>
                    <a:lstStyle/>
                    <a:p>
                      <a:pPr algn="just">
                        <a:lnSpc>
                          <a:spcPct val="115000"/>
                        </a:lnSpc>
                        <a:spcAft>
                          <a:spcPts val="0"/>
                        </a:spcAft>
                      </a:pPr>
                      <a:r>
                        <a:rPr lang="ro-RO" sz="1600" dirty="0">
                          <a:solidFill>
                            <a:srgbClr val="000000"/>
                          </a:solidFill>
                          <a:latin typeface="Times New Roman"/>
                          <a:ea typeface="Calibri"/>
                          <a:cs typeface="Times New Roman"/>
                        </a:rPr>
                        <a:t>Se prezintă</a:t>
                      </a:r>
                      <a:endParaRPr lang="en-US" sz="1600" dirty="0">
                        <a:latin typeface="Calibri"/>
                        <a:ea typeface="Calibri"/>
                        <a:cs typeface="Times New Roman"/>
                      </a:endParaRPr>
                    </a:p>
                  </a:txBody>
                  <a:tcPr marL="68580" marR="68580" marT="0" marB="0">
                    <a:solidFill>
                      <a:schemeClr val="tx1">
                        <a:lumMod val="95000"/>
                      </a:schemeClr>
                    </a:solidFill>
                  </a:tcPr>
                </a:tc>
                <a:tc>
                  <a:txBody>
                    <a:bodyPr/>
                    <a:lstStyle/>
                    <a:p>
                      <a:pPr algn="just">
                        <a:lnSpc>
                          <a:spcPct val="115000"/>
                        </a:lnSpc>
                        <a:spcAft>
                          <a:spcPts val="0"/>
                        </a:spcAft>
                      </a:pPr>
                      <a:r>
                        <a:rPr lang="ro-RO" sz="1600" dirty="0">
                          <a:solidFill>
                            <a:srgbClr val="000000"/>
                          </a:solidFill>
                          <a:latin typeface="Times New Roman"/>
                          <a:ea typeface="Calibri"/>
                          <a:cs typeface="Times New Roman"/>
                        </a:rPr>
                        <a:t>Se prezintă Informaţia IRM 19 şi în caz de plecare repetată în concediu de îngrijire a copilului, </a:t>
                      </a:r>
                      <a:r>
                        <a:rPr lang="ro-RO" sz="1600" dirty="0" err="1">
                          <a:solidFill>
                            <a:srgbClr val="000000"/>
                          </a:solidFill>
                          <a:latin typeface="Times New Roman"/>
                          <a:ea typeface="Calibri"/>
                          <a:cs typeface="Times New Roman"/>
                        </a:rPr>
                        <a:t>pînă</a:t>
                      </a:r>
                      <a:r>
                        <a:rPr lang="ro-RO" sz="1600" dirty="0">
                          <a:solidFill>
                            <a:srgbClr val="000000"/>
                          </a:solidFill>
                          <a:latin typeface="Times New Roman"/>
                          <a:ea typeface="Calibri"/>
                          <a:cs typeface="Times New Roman"/>
                        </a:rPr>
                        <a:t> la revenirea din concediul precedent</a:t>
                      </a:r>
                      <a:endParaRPr lang="en-US" sz="1600" dirty="0">
                        <a:latin typeface="Calibri"/>
                        <a:ea typeface="Calibri"/>
                        <a:cs typeface="Times New Roman"/>
                      </a:endParaRPr>
                    </a:p>
                  </a:txBody>
                  <a:tcPr marL="68580" marR="68580" marT="0" marB="0">
                    <a:solidFill>
                      <a:schemeClr val="tx1">
                        <a:lumMod val="95000"/>
                      </a:schemeClr>
                    </a:solidFill>
                  </a:tcPr>
                </a:tc>
              </a:tr>
              <a:tr h="1571636">
                <a:tc>
                  <a:txBody>
                    <a:bodyPr/>
                    <a:lstStyle/>
                    <a:p>
                      <a:pPr algn="just">
                        <a:lnSpc>
                          <a:spcPct val="115000"/>
                        </a:lnSpc>
                        <a:spcAft>
                          <a:spcPts val="0"/>
                        </a:spcAft>
                      </a:pPr>
                      <a:r>
                        <a:rPr lang="ro-RO" sz="1600" b="1" dirty="0">
                          <a:solidFill>
                            <a:srgbClr val="000000"/>
                          </a:solidFill>
                          <a:latin typeface="Times New Roman"/>
                          <a:ea typeface="Calibri"/>
                          <a:cs typeface="Times New Roman"/>
                        </a:rPr>
                        <a:t>5.</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Situaţii de acordare a concediului paternal </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Se prezintă</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Se prezintă de către toate entităţile dacă tatăl are mai multe locuri de muncă</a:t>
                      </a:r>
                      <a:endParaRPr lang="en-US" sz="1600" b="1" dirty="0">
                        <a:latin typeface="Calibri"/>
                        <a:ea typeface="Calibri"/>
                        <a:cs typeface="Times New Roman"/>
                      </a:endParaRPr>
                    </a:p>
                  </a:txBody>
                  <a:tcPr marL="68580" marR="68580" marT="0" marB="0"/>
                </a:tc>
              </a:tr>
              <a:tr h="1571636">
                <a:tc>
                  <a:txBody>
                    <a:bodyPr/>
                    <a:lstStyle/>
                    <a:p>
                      <a:pPr algn="just">
                        <a:lnSpc>
                          <a:spcPct val="115000"/>
                        </a:lnSpc>
                        <a:spcAft>
                          <a:spcPts val="0"/>
                        </a:spcAft>
                      </a:pPr>
                      <a:r>
                        <a:rPr lang="ro-RO" sz="1600" b="1">
                          <a:solidFill>
                            <a:srgbClr val="000000"/>
                          </a:solidFill>
                          <a:latin typeface="Times New Roman"/>
                          <a:ea typeface="Calibri"/>
                          <a:cs typeface="Times New Roman"/>
                        </a:rPr>
                        <a:t>6.</a:t>
                      </a:r>
                      <a:endParaRPr lang="en-US" sz="1600" b="1">
                        <a:latin typeface="Calibri"/>
                        <a:ea typeface="Calibri"/>
                        <a:cs typeface="Times New Roman"/>
                      </a:endParaRPr>
                    </a:p>
                  </a:txBody>
                  <a:tcPr marL="68580" marR="68580" marT="0" marB="0"/>
                </a:tc>
                <a:tc>
                  <a:txBody>
                    <a:bodyPr/>
                    <a:lstStyle/>
                    <a:p>
                      <a:pPr algn="just">
                        <a:lnSpc>
                          <a:spcPct val="115000"/>
                        </a:lnSpc>
                        <a:spcAft>
                          <a:spcPts val="0"/>
                        </a:spcAft>
                      </a:pPr>
                      <a:r>
                        <a:rPr lang="ro-RO" sz="1600" b="1">
                          <a:solidFill>
                            <a:srgbClr val="000000"/>
                          </a:solidFill>
                          <a:latin typeface="Times New Roman"/>
                          <a:ea typeface="Calibri"/>
                          <a:cs typeface="Times New Roman"/>
                        </a:rPr>
                        <a:t>Situaţii de acordarea concediului neplătit de la 3 la 4 ani</a:t>
                      </a:r>
                      <a:endParaRPr lang="en-US" sz="1600" b="1">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Se prezintă</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La revenirea mai devreme de 4 ani la serviciu, Informaţia IRM se completează la compartimentul Informaţie aferentă raporturilor de muncă</a:t>
                      </a:r>
                      <a:endParaRPr lang="en-US" sz="1600" b="1" dirty="0">
                        <a:latin typeface="Calibri"/>
                        <a:ea typeface="Calibri"/>
                        <a:cs typeface="Times New Roman"/>
                      </a:endParaRPr>
                    </a:p>
                  </a:txBody>
                  <a:tcPr marL="68580" marR="68580" marT="0" marB="0"/>
                </a:tc>
              </a:tr>
              <a:tr h="1571636">
                <a:tc>
                  <a:txBody>
                    <a:bodyPr/>
                    <a:lstStyle/>
                    <a:p>
                      <a:pPr algn="just">
                        <a:lnSpc>
                          <a:spcPct val="115000"/>
                        </a:lnSpc>
                        <a:spcAft>
                          <a:spcPts val="0"/>
                        </a:spcAft>
                      </a:pPr>
                      <a:r>
                        <a:rPr lang="ro-RO" sz="1600" b="1">
                          <a:solidFill>
                            <a:srgbClr val="000000"/>
                          </a:solidFill>
                          <a:latin typeface="Times New Roman"/>
                          <a:ea typeface="Calibri"/>
                          <a:cs typeface="Times New Roman"/>
                        </a:rPr>
                        <a:t>7.</a:t>
                      </a:r>
                      <a:endParaRPr lang="en-US" sz="1600" b="1">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Situaţii de revenire a tatălui sau mamei  din concediu de îngrijire a copilului </a:t>
                      </a:r>
                      <a:r>
                        <a:rPr lang="ro-RO" sz="1600" b="1" dirty="0" err="1">
                          <a:solidFill>
                            <a:srgbClr val="000000"/>
                          </a:solidFill>
                          <a:latin typeface="Times New Roman"/>
                          <a:ea typeface="Calibri"/>
                          <a:cs typeface="Times New Roman"/>
                        </a:rPr>
                        <a:t>pănă</a:t>
                      </a:r>
                      <a:r>
                        <a:rPr lang="ro-RO" sz="1600" b="1" dirty="0">
                          <a:solidFill>
                            <a:srgbClr val="000000"/>
                          </a:solidFill>
                          <a:latin typeface="Times New Roman"/>
                          <a:ea typeface="Calibri"/>
                          <a:cs typeface="Times New Roman"/>
                        </a:rPr>
                        <a:t> la 3 ani</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a:solidFill>
                            <a:srgbClr val="000000"/>
                          </a:solidFill>
                          <a:latin typeface="Times New Roman"/>
                          <a:ea typeface="Calibri"/>
                          <a:cs typeface="Times New Roman"/>
                        </a:rPr>
                        <a:t>Nu se prezintă</a:t>
                      </a:r>
                      <a:endParaRPr lang="en-US" sz="1600" b="1" dirty="0">
                        <a:latin typeface="Calibri"/>
                        <a:ea typeface="Calibri"/>
                        <a:cs typeface="Times New Roman"/>
                      </a:endParaRPr>
                    </a:p>
                  </a:txBody>
                  <a:tcPr marL="68580" marR="68580" marT="0" marB="0"/>
                </a:tc>
                <a:tc>
                  <a:txBody>
                    <a:bodyPr/>
                    <a:lstStyle/>
                    <a:p>
                      <a:pPr algn="just">
                        <a:lnSpc>
                          <a:spcPct val="115000"/>
                        </a:lnSpc>
                        <a:spcAft>
                          <a:spcPts val="0"/>
                        </a:spcAft>
                      </a:pPr>
                      <a:r>
                        <a:rPr lang="ro-RO" sz="1600" b="1" dirty="0" err="1">
                          <a:solidFill>
                            <a:srgbClr val="000000"/>
                          </a:solidFill>
                          <a:latin typeface="Times New Roman"/>
                          <a:ea typeface="Calibri"/>
                          <a:cs typeface="Times New Roman"/>
                        </a:rPr>
                        <a:t>Începînd</a:t>
                      </a:r>
                      <a:r>
                        <a:rPr lang="ro-RO" sz="1600" b="1" dirty="0">
                          <a:solidFill>
                            <a:srgbClr val="000000"/>
                          </a:solidFill>
                          <a:latin typeface="Times New Roman"/>
                          <a:ea typeface="Calibri"/>
                          <a:cs typeface="Times New Roman"/>
                        </a:rPr>
                        <a:t> cu prima zi de activitate angajatul se declară în Darea de seamă IPC 21</a:t>
                      </a:r>
                      <a:endParaRPr lang="en-US" sz="1600" b="1" dirty="0">
                        <a:latin typeface="Calibri"/>
                        <a:ea typeface="Calibri"/>
                        <a:cs typeface="Times New Roman"/>
                      </a:endParaRPr>
                    </a:p>
                  </a:txBody>
                  <a:tcPr marL="68580" marR="68580" marT="0" marB="0"/>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t="18376" r="2845" b="5375"/>
          <a:stretch>
            <a:fillRect/>
          </a:stretch>
        </p:blipFill>
        <p:spPr bwMode="auto">
          <a:xfrm>
            <a:off x="0" y="0"/>
            <a:ext cx="9144000" cy="6858000"/>
          </a:xfrm>
          <a:prstGeom prst="flowChartProcess">
            <a:avLst/>
          </a:prstGeom>
          <a:noFill/>
          <a:ln w="9525">
            <a:solidFill>
              <a:srgbClr val="000000"/>
            </a:solid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l="16262" t="30936" r="13598" b="39074"/>
          <a:stretch>
            <a:fillRect/>
          </a:stretch>
        </p:blipFill>
        <p:spPr bwMode="auto">
          <a:xfrm>
            <a:off x="0" y="714356"/>
            <a:ext cx="9144000" cy="5857916"/>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l="9322" t="4348" r="6599" b="6522"/>
          <a:stretch>
            <a:fillRect/>
          </a:stretch>
        </p:blipFill>
        <p:spPr bwMode="auto">
          <a:xfrm>
            <a:off x="1142976" y="142852"/>
            <a:ext cx="7143800" cy="671514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b="57895"/>
          <a:stretch>
            <a:fillRect/>
          </a:stretch>
        </p:blipFill>
        <p:spPr bwMode="auto">
          <a:xfrm>
            <a:off x="1142976" y="428604"/>
            <a:ext cx="6858048" cy="585791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7CC2166D-EE15-4774-BF96-8DB81B5B0C97}"/>
              </a:ext>
            </a:extLst>
          </p:cNvPr>
          <p:cNvGraphicFramePr>
            <a:graphicFrameLocks noGrp="1"/>
          </p:cNvGraphicFramePr>
          <p:nvPr>
            <p:extLst>
              <p:ext uri="{D42A27DB-BD31-4B8C-83A1-F6EECF244321}">
                <p14:modId xmlns:p14="http://schemas.microsoft.com/office/powerpoint/2010/main" xmlns="" val="770569176"/>
              </p:ext>
            </p:extLst>
          </p:nvPr>
        </p:nvGraphicFramePr>
        <p:xfrm>
          <a:off x="142844" y="1600200"/>
          <a:ext cx="8812314" cy="5114950"/>
        </p:xfrm>
        <a:graphic>
          <a:graphicData uri="http://schemas.openxmlformats.org/drawingml/2006/table">
            <a:tbl>
              <a:tblPr>
                <a:tableStyleId>{BC89EF96-8CEA-46FF-86C4-4CE0E7609802}</a:tableStyleId>
              </a:tblPr>
              <a:tblGrid>
                <a:gridCol w="957159">
                  <a:extLst>
                    <a:ext uri="{9D8B030D-6E8A-4147-A177-3AD203B41FA5}">
                      <a16:colId xmlns:a16="http://schemas.microsoft.com/office/drawing/2014/main" xmlns="" val="1903707682"/>
                    </a:ext>
                  </a:extLst>
                </a:gridCol>
                <a:gridCol w="4878086">
                  <a:extLst>
                    <a:ext uri="{9D8B030D-6E8A-4147-A177-3AD203B41FA5}">
                      <a16:colId xmlns:a16="http://schemas.microsoft.com/office/drawing/2014/main" xmlns="" val="896427301"/>
                    </a:ext>
                  </a:extLst>
                </a:gridCol>
                <a:gridCol w="2977069">
                  <a:extLst>
                    <a:ext uri="{9D8B030D-6E8A-4147-A177-3AD203B41FA5}">
                      <a16:colId xmlns:a16="http://schemas.microsoft.com/office/drawing/2014/main" xmlns="" val="4781891"/>
                    </a:ext>
                  </a:extLst>
                </a:gridCol>
              </a:tblGrid>
              <a:tr h="1068374">
                <a:tc>
                  <a:txBody>
                    <a:bodyPr/>
                    <a:lstStyle/>
                    <a:p>
                      <a:pPr algn="l" fontAlgn="ctr"/>
                      <a:r>
                        <a:rPr lang="en-US" sz="1200" b="1" i="0" u="none" strike="noStrike" dirty="0">
                          <a:solidFill>
                            <a:srgbClr val="000000"/>
                          </a:solidFill>
                          <a:latin typeface="Times New Roman"/>
                        </a:rPr>
                        <a:t>Cod/                           </a:t>
                      </a:r>
                      <a:r>
                        <a:rPr lang="ru-RU" sz="1200" b="1" i="0" u="none" strike="noStrike" dirty="0">
                          <a:solidFill>
                            <a:srgbClr val="000000"/>
                          </a:solidFill>
                          <a:latin typeface="Times New Roman"/>
                        </a:rPr>
                        <a:t>Код</a:t>
                      </a:r>
                    </a:p>
                  </a:txBody>
                  <a:tcPr marL="7620" marR="7620" marT="7620" marB="0" anchor="ctr"/>
                </a:tc>
                <a:tc>
                  <a:txBody>
                    <a:bodyPr/>
                    <a:lstStyle/>
                    <a:p>
                      <a:pPr algn="ctr" fontAlgn="ctr"/>
                      <a:r>
                        <a:rPr lang="en-US" sz="1200" b="1" i="0" u="none" strike="noStrike">
                          <a:solidFill>
                            <a:srgbClr val="000000"/>
                          </a:solidFill>
                          <a:latin typeface="Times New Roman"/>
                        </a:rPr>
                        <a:t>Denumirea categoriei/                                                                                                </a:t>
                      </a:r>
                      <a:r>
                        <a:rPr lang="ru-RU" sz="1200" b="1" i="0" u="none" strike="noStrike">
                          <a:solidFill>
                            <a:srgbClr val="000000"/>
                          </a:solidFill>
                          <a:latin typeface="Times New Roman"/>
                        </a:rPr>
                        <a:t>Наименование категории</a:t>
                      </a:r>
                    </a:p>
                  </a:txBody>
                  <a:tcPr marL="7620" marR="7620" marT="7620" marB="0" anchor="ctr"/>
                </a:tc>
                <a:tc>
                  <a:txBody>
                    <a:bodyPr/>
                    <a:lstStyle/>
                    <a:p>
                      <a:pPr algn="ctr" fontAlgn="ctr"/>
                      <a:r>
                        <a:rPr lang="vi-VN" sz="1000" b="1" i="0" u="none" strike="noStrike" dirty="0">
                          <a:solidFill>
                            <a:srgbClr val="000000"/>
                          </a:solidFill>
                          <a:latin typeface="Times New Roman"/>
                        </a:rPr>
                        <a:t>Tarifele contibuţiei de asigurări sociale de stat pe an/2021                        </a:t>
                      </a:r>
                      <a:endParaRPr lang="en-US" sz="1000" b="1" i="0" u="none" strike="noStrike" dirty="0" smtClean="0">
                        <a:solidFill>
                          <a:srgbClr val="000000"/>
                        </a:solidFill>
                        <a:latin typeface="Times New Roman"/>
                      </a:endParaRPr>
                    </a:p>
                    <a:p>
                      <a:pPr algn="ctr" fontAlgn="ctr"/>
                      <a:r>
                        <a:rPr lang="vi-VN" sz="1000" b="1" i="0" u="none" strike="noStrike" dirty="0" smtClean="0">
                          <a:solidFill>
                            <a:srgbClr val="000000"/>
                          </a:solidFill>
                          <a:latin typeface="Times New Roman"/>
                        </a:rPr>
                        <a:t>          </a:t>
                      </a:r>
                      <a:r>
                        <a:rPr lang="ru-RU" sz="1000" b="1" i="0" u="none" strike="noStrike" dirty="0">
                          <a:solidFill>
                            <a:srgbClr val="000000"/>
                          </a:solidFill>
                          <a:latin typeface="Times New Roman"/>
                        </a:rPr>
                        <a:t>Тариф взнос</a:t>
                      </a:r>
                      <a:r>
                        <a:rPr lang="vi-VN" sz="1000" b="1" i="0" u="none" strike="noStrike" dirty="0">
                          <a:solidFill>
                            <a:srgbClr val="000000"/>
                          </a:solidFill>
                          <a:latin typeface="Times New Roman"/>
                        </a:rPr>
                        <a:t>a </a:t>
                      </a:r>
                      <a:r>
                        <a:rPr lang="ru-RU" sz="1000" b="1" i="0" u="none" strike="noStrike" dirty="0">
                          <a:solidFill>
                            <a:srgbClr val="000000"/>
                          </a:solidFill>
                          <a:latin typeface="Times New Roman"/>
                        </a:rPr>
                        <a:t>государственного социального страхования на год /2021</a:t>
                      </a:r>
                    </a:p>
                  </a:txBody>
                  <a:tcPr marL="7620" marR="7620" marT="7620" marB="0" anchor="ctr"/>
                </a:tc>
                <a:extLst>
                  <a:ext uri="{0D108BD9-81ED-4DB2-BD59-A6C34878D82A}">
                    <a16:rowId xmlns:a16="http://schemas.microsoft.com/office/drawing/2014/main" xmlns="" val="1570377154"/>
                  </a:ext>
                </a:extLst>
              </a:tr>
              <a:tr h="334428">
                <a:tc rowSpan="2">
                  <a:txBody>
                    <a:bodyPr/>
                    <a:lstStyle/>
                    <a:p>
                      <a:pPr algn="ctr" fontAlgn="ctr"/>
                      <a:r>
                        <a:rPr lang="en-US" sz="1200" b="1" i="0" u="none" strike="noStrike">
                          <a:solidFill>
                            <a:srgbClr val="000000"/>
                          </a:solidFill>
                          <a:latin typeface="Times New Roman"/>
                        </a:rPr>
                        <a:t>101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PE BAZĂ DE CONTRACT INDIVIDUAL DE MUNCĂ                                          </a:t>
                      </a:r>
                      <a:r>
                        <a:rPr lang="ru-RU" sz="900" b="0" i="0" u="none" strike="noStrike">
                          <a:solidFill>
                            <a:srgbClr val="000000"/>
                          </a:solidFill>
                          <a:latin typeface="Times New Roman"/>
                        </a:rPr>
                        <a:t>ЛИЦО, РАБОТАЮЩЕЕ НА ОСНОВАНИИ ИНДИВИДУАЛЬНОГО ТРУДОВОГО ДОГОВОРА</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116632408"/>
                  </a:ext>
                </a:extLst>
              </a:tr>
              <a:tr h="35672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103625755"/>
                  </a:ext>
                </a:extLst>
              </a:tr>
              <a:tr h="356722">
                <a:tc rowSpan="2">
                  <a:txBody>
                    <a:bodyPr/>
                    <a:lstStyle/>
                    <a:p>
                      <a:pPr algn="ctr" fontAlgn="ctr"/>
                      <a:r>
                        <a:rPr lang="en-US" sz="1200" b="1" i="0" u="none" strike="noStrike">
                          <a:solidFill>
                            <a:srgbClr val="000000"/>
                          </a:solidFill>
                          <a:latin typeface="Times New Roman"/>
                        </a:rPr>
                        <a:t>105</a:t>
                      </a:r>
                    </a:p>
                  </a:txBody>
                  <a:tcPr marL="7620" marR="7620" marT="7620" marB="0" anchor="ctr"/>
                </a:tc>
                <a:tc rowSpan="2">
                  <a:txBody>
                    <a:bodyPr/>
                    <a:lstStyle/>
                    <a:p>
                      <a:pPr algn="l" fontAlgn="ctr"/>
                      <a:r>
                        <a:rPr lang="ru-RU" sz="900" b="0" i="0" u="none" strike="noStrike">
                          <a:solidFill>
                            <a:srgbClr val="000000"/>
                          </a:solidFill>
                          <a:latin typeface="Times New Roman"/>
                        </a:rPr>
                        <a:t>PERSOANĂ ANGAJATĂ PRIN CONTRACT CIVIL  ЛИЦО РАБОТАЮЩЕЕ ПО ГРАЖДАНСКО-ПРАВОВОМУ ДОГОВОРУ</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499087267"/>
                  </a:ext>
                </a:extLst>
              </a:tr>
              <a:tr h="345574">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609135474"/>
                  </a:ext>
                </a:extLst>
              </a:tr>
              <a:tr h="367872">
                <a:tc rowSpan="4">
                  <a:txBody>
                    <a:bodyPr/>
                    <a:lstStyle/>
                    <a:p>
                      <a:pPr algn="ctr" fontAlgn="ctr"/>
                      <a:r>
                        <a:rPr lang="en-US" sz="1200" b="1" i="0" u="none" strike="noStrike">
                          <a:solidFill>
                            <a:srgbClr val="000000"/>
                          </a:solidFill>
                          <a:latin typeface="Times New Roman"/>
                        </a:rPr>
                        <a:t>116</a:t>
                      </a:r>
                    </a:p>
                  </a:txBody>
                  <a:tcPr marL="7620" marR="7620" marT="7620" marB="0" anchor="ctr"/>
                </a:tc>
                <a:tc rowSpan="4">
                  <a:txBody>
                    <a:bodyPr/>
                    <a:lstStyle/>
                    <a:p>
                      <a:pPr algn="l" fontAlgn="ctr"/>
                      <a:r>
                        <a:rPr lang="en-US" sz="900" b="0" i="0" u="none" strike="noStrike" dirty="0">
                          <a:solidFill>
                            <a:srgbClr val="000000"/>
                          </a:solidFill>
                          <a:latin typeface="Times New Roman"/>
                        </a:rPr>
                        <a:t>PERSOANĂ CARE A BENEFICIAT DE  CAREVA PLĂŢI DUPĂ ELIBERARE                                            </a:t>
                      </a:r>
                      <a:r>
                        <a:rPr lang="ru-RU" sz="900" b="0" i="0" u="none" strike="noStrike" dirty="0">
                          <a:solidFill>
                            <a:srgbClr val="000000"/>
                          </a:solidFill>
                          <a:latin typeface="Times New Roman"/>
                        </a:rPr>
                        <a:t>ЛИЦО, ПОЛУЧИВШЕЕ КАКИЕ-ЛИБО ВЫПЛАТЫ ПОСЛЕ УВОЛЬНЕНИЯ</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939514834"/>
                  </a:ext>
                </a:extLst>
              </a:tr>
              <a:tr h="300986">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282926056"/>
                  </a:ext>
                </a:extLst>
              </a:tr>
              <a:tr h="31213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516198429"/>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1589022592"/>
                  </a:ext>
                </a:extLst>
              </a:tr>
              <a:tr h="356722">
                <a:tc rowSpan="4">
                  <a:txBody>
                    <a:bodyPr/>
                    <a:lstStyle/>
                    <a:p>
                      <a:pPr algn="ctr" fontAlgn="ctr"/>
                      <a:r>
                        <a:rPr lang="en-US" sz="1200" b="1" i="0" u="none" strike="noStrike">
                          <a:solidFill>
                            <a:srgbClr val="000000"/>
                          </a:solidFill>
                          <a:latin typeface="Times New Roman"/>
                        </a:rPr>
                        <a:t>123</a:t>
                      </a:r>
                    </a:p>
                  </a:txBody>
                  <a:tcPr marL="7620" marR="7620" marT="7620" marB="0" anchor="ctr"/>
                </a:tc>
                <a:tc rowSpan="4">
                  <a:txBody>
                    <a:bodyPr/>
                    <a:lstStyle/>
                    <a:p>
                      <a:pPr algn="l" fontAlgn="ctr"/>
                      <a:r>
                        <a:rPr lang="ru-RU" sz="900" b="0" i="0" u="none" strike="noStrike">
                          <a:solidFill>
                            <a:srgbClr val="000000"/>
                          </a:solidFill>
                          <a:latin typeface="Times New Roman"/>
                        </a:rPr>
                        <a:t>PERSOANĂ ANGAJATĂ PRIN CUMUL                                                                                                         ЛИЦО, РАБОТАЮЩЕЕ ПО СОВМЕСТИТЕЛЬСТВУ</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752582635"/>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743854602"/>
                  </a:ext>
                </a:extLst>
              </a:tr>
              <a:tr h="33442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901647945"/>
                  </a:ext>
                </a:extLst>
              </a:tr>
              <a:tr h="312133">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32%</a:t>
                      </a:r>
                    </a:p>
                  </a:txBody>
                  <a:tcPr marL="7620" marR="7620" marT="7620" marB="0" anchor="ctr"/>
                </a:tc>
                <a:extLst>
                  <a:ext uri="{0D108BD9-81ED-4DB2-BD59-A6C34878D82A}">
                    <a16:rowId xmlns:a16="http://schemas.microsoft.com/office/drawing/2014/main" xmlns="" val="203470336"/>
                  </a:ext>
                </a:extLst>
              </a:tr>
            </a:tbl>
          </a:graphicData>
        </a:graphic>
      </p:graphicFrame>
      <p:graphicFrame>
        <p:nvGraphicFramePr>
          <p:cNvPr id="6" name="Таблица 5">
            <a:extLst>
              <a:ext uri="{FF2B5EF4-FFF2-40B4-BE49-F238E27FC236}">
                <a16:creationId xmlns:a16="http://schemas.microsoft.com/office/drawing/2014/main" xmlns="" id="{50160E6C-87BA-4657-B3BE-5CC2A0A6EA83}"/>
              </a:ext>
            </a:extLst>
          </p:cNvPr>
          <p:cNvGraphicFramePr>
            <a:graphicFrameLocks noGrp="1"/>
          </p:cNvGraphicFramePr>
          <p:nvPr>
            <p:extLst>
              <p:ext uri="{D42A27DB-BD31-4B8C-83A1-F6EECF244321}">
                <p14:modId xmlns:p14="http://schemas.microsoft.com/office/powerpoint/2010/main" xmlns="" val="2553784555"/>
              </p:ext>
            </p:extLst>
          </p:nvPr>
        </p:nvGraphicFramePr>
        <p:xfrm>
          <a:off x="142844" y="278296"/>
          <a:ext cx="8812313" cy="1196012"/>
        </p:xfrm>
        <a:graphic>
          <a:graphicData uri="http://schemas.openxmlformats.org/drawingml/2006/table">
            <a:tbl>
              <a:tblPr>
                <a:tableStyleId>{775DCB02-9BB8-47FD-8907-85C794F793BA}</a:tableStyleId>
              </a:tblPr>
              <a:tblGrid>
                <a:gridCol w="8448451">
                  <a:extLst>
                    <a:ext uri="{9D8B030D-6E8A-4147-A177-3AD203B41FA5}">
                      <a16:colId xmlns:a16="http://schemas.microsoft.com/office/drawing/2014/main" xmlns="" val="1502555585"/>
                    </a:ext>
                  </a:extLst>
                </a:gridCol>
                <a:gridCol w="363862">
                  <a:extLst>
                    <a:ext uri="{9D8B030D-6E8A-4147-A177-3AD203B41FA5}">
                      <a16:colId xmlns:a16="http://schemas.microsoft.com/office/drawing/2014/main" xmlns="" val="1012962443"/>
                    </a:ext>
                  </a:extLst>
                </a:gridCol>
              </a:tblGrid>
              <a:tr h="299003">
                <a:tc gridSpan="2">
                  <a:txBody>
                    <a:bodyPr/>
                    <a:lstStyle/>
                    <a:p>
                      <a:pPr algn="ctr" fontAlgn="ctr"/>
                      <a:r>
                        <a:rPr lang="en-US" sz="1600" b="1" u="none" strike="noStrike" dirty="0" err="1">
                          <a:solidFill>
                            <a:srgbClr val="FF0000"/>
                          </a:solidFill>
                          <a:effectLst/>
                        </a:rPr>
                        <a:t>Clasificatorul</a:t>
                      </a:r>
                      <a:r>
                        <a:rPr lang="en-US" sz="1600" b="1" u="none" strike="noStrike" dirty="0">
                          <a:solidFill>
                            <a:srgbClr val="FF0000"/>
                          </a:solidFill>
                          <a:effectLst/>
                        </a:rPr>
                        <a:t> </a:t>
                      </a:r>
                      <a:r>
                        <a:rPr lang="en-US" sz="1600" b="1" u="none" strike="noStrike" dirty="0" err="1">
                          <a:solidFill>
                            <a:srgbClr val="FF0000"/>
                          </a:solidFill>
                          <a:effectLst/>
                        </a:rPr>
                        <a:t>categoriei</a:t>
                      </a:r>
                      <a:r>
                        <a:rPr lang="en-US" sz="1600" b="1" u="none" strike="noStrike" dirty="0">
                          <a:solidFill>
                            <a:srgbClr val="FF0000"/>
                          </a:solidFill>
                          <a:effectLst/>
                        </a:rPr>
                        <a:t> </a:t>
                      </a:r>
                      <a:r>
                        <a:rPr lang="en-US" sz="1600" b="1" u="none" strike="noStrike" dirty="0" err="1">
                          <a:solidFill>
                            <a:srgbClr val="FF0000"/>
                          </a:solidFill>
                          <a:effectLst/>
                        </a:rPr>
                        <a:t>persoanelor</a:t>
                      </a:r>
                      <a:r>
                        <a:rPr lang="en-US" sz="1600" b="1" u="none" strike="noStrike" dirty="0">
                          <a:solidFill>
                            <a:srgbClr val="FF0000"/>
                          </a:solidFill>
                          <a:effectLst/>
                        </a:rPr>
                        <a:t> </a:t>
                      </a:r>
                      <a:r>
                        <a:rPr lang="en-US" sz="1600" b="1" u="none" strike="noStrike" dirty="0" err="1">
                          <a:solidFill>
                            <a:srgbClr val="FF0000"/>
                          </a:solidFill>
                          <a:effectLst/>
                        </a:rPr>
                        <a:t>asigurate</a:t>
                      </a:r>
                      <a:r>
                        <a:rPr lang="en-US" sz="1600" b="1" u="none" strike="noStrike" dirty="0">
                          <a:solidFill>
                            <a:srgbClr val="FF0000"/>
                          </a:solidFill>
                          <a:effectLst/>
                        </a:rPr>
                        <a:t> </a:t>
                      </a:r>
                      <a:endParaRPr lang="en-US"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hMerge="1">
                  <a:txBody>
                    <a:bodyPr/>
                    <a:lstStyle/>
                    <a:p>
                      <a:endParaRPr lang="ru-RU"/>
                    </a:p>
                  </a:txBody>
                  <a:tcPr/>
                </a:tc>
                <a:extLst>
                  <a:ext uri="{0D108BD9-81ED-4DB2-BD59-A6C34878D82A}">
                    <a16:rowId xmlns:a16="http://schemas.microsoft.com/office/drawing/2014/main" xmlns="" val="1899046160"/>
                  </a:ext>
                </a:extLst>
              </a:tr>
              <a:tr h="299003">
                <a:tc>
                  <a:txBody>
                    <a:bodyPr/>
                    <a:lstStyle/>
                    <a:p>
                      <a:pPr algn="ctr" fontAlgn="ctr"/>
                      <a:r>
                        <a:rPr lang="ru-RU" sz="1600" b="1" u="none" strike="noStrike" dirty="0">
                          <a:solidFill>
                            <a:srgbClr val="FF0000"/>
                          </a:solidFill>
                          <a:effectLst/>
                        </a:rPr>
                        <a:t>Классификатор категории застрахованных лиц</a:t>
                      </a:r>
                      <a:endParaRPr lang="ru-RU"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077202476"/>
                  </a:ext>
                </a:extLst>
              </a:tr>
              <a:tr h="299003">
                <a:tc>
                  <a:txBody>
                    <a:bodyPr/>
                    <a:lstStyle/>
                    <a:p>
                      <a:pPr algn="l" fontAlgn="ctr"/>
                      <a:r>
                        <a:rPr lang="en-US" sz="1600" b="1" u="none" strike="noStrike" dirty="0" err="1">
                          <a:solidFill>
                            <a:srgbClr val="FF0000"/>
                          </a:solidFill>
                          <a:effectLst/>
                        </a:rPr>
                        <a:t>Categorii</a:t>
                      </a:r>
                      <a:r>
                        <a:rPr lang="en-US" sz="1600" b="1" u="none" strike="noStrike" dirty="0">
                          <a:solidFill>
                            <a:srgbClr val="FF0000"/>
                          </a:solidFill>
                          <a:effectLst/>
                        </a:rPr>
                        <a:t> </a:t>
                      </a:r>
                      <a:r>
                        <a:rPr lang="en-US" sz="1600" b="1" u="none" strike="noStrike" dirty="0" err="1">
                          <a:solidFill>
                            <a:srgbClr val="FF0000"/>
                          </a:solidFill>
                          <a:effectLst/>
                        </a:rPr>
                        <a:t>utilizate</a:t>
                      </a:r>
                      <a:r>
                        <a:rPr lang="en-US" sz="1600" b="1" u="none" strike="noStrike" dirty="0">
                          <a:solidFill>
                            <a:srgbClr val="FF0000"/>
                          </a:solidFill>
                          <a:effectLst/>
                        </a:rPr>
                        <a:t> la </a:t>
                      </a:r>
                      <a:r>
                        <a:rPr lang="en-US" sz="1600" b="1" u="none" strike="noStrike" dirty="0" err="1">
                          <a:solidFill>
                            <a:srgbClr val="FF0000"/>
                          </a:solidFill>
                          <a:effectLst/>
                        </a:rPr>
                        <a:t>completarea</a:t>
                      </a:r>
                      <a:r>
                        <a:rPr lang="en-US" sz="1600" b="1" u="none" strike="noStrike" dirty="0">
                          <a:solidFill>
                            <a:srgbClr val="FF0000"/>
                          </a:solidFill>
                          <a:effectLst/>
                        </a:rPr>
                        <a:t> </a:t>
                      </a:r>
                      <a:r>
                        <a:rPr lang="en-US" sz="1600" b="1" u="none" strike="noStrike" dirty="0" err="1">
                          <a:solidFill>
                            <a:srgbClr val="FF0000"/>
                          </a:solidFill>
                          <a:effectLst/>
                        </a:rPr>
                        <a:t>Dării</a:t>
                      </a:r>
                      <a:r>
                        <a:rPr lang="en-US" sz="1600" b="1" u="none" strike="noStrike" dirty="0">
                          <a:solidFill>
                            <a:srgbClr val="FF0000"/>
                          </a:solidFill>
                          <a:effectLst/>
                        </a:rPr>
                        <a:t> de </a:t>
                      </a:r>
                      <a:r>
                        <a:rPr lang="en-US" sz="1600" b="1" u="none" strike="noStrike" dirty="0" err="1">
                          <a:solidFill>
                            <a:srgbClr val="FF0000"/>
                          </a:solidFill>
                          <a:effectLst/>
                        </a:rPr>
                        <a:t>seamă</a:t>
                      </a:r>
                      <a:r>
                        <a:rPr lang="en-US" sz="1600" b="1" u="none" strike="noStrike" dirty="0">
                          <a:solidFill>
                            <a:srgbClr val="FF0000"/>
                          </a:solidFill>
                          <a:effectLst/>
                        </a:rPr>
                        <a:t> </a:t>
                      </a:r>
                      <a:r>
                        <a:rPr lang="en-US" sz="1600" b="1" u="none" strike="noStrike" dirty="0" smtClean="0">
                          <a:solidFill>
                            <a:srgbClr val="FF0000"/>
                          </a:solidFill>
                          <a:effectLst/>
                        </a:rPr>
                        <a:t>IPC21</a:t>
                      </a:r>
                      <a:endParaRPr lang="en-US"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202169277"/>
                  </a:ext>
                </a:extLst>
              </a:tr>
              <a:tr h="299003">
                <a:tc>
                  <a:txBody>
                    <a:bodyPr/>
                    <a:lstStyle/>
                    <a:p>
                      <a:pPr algn="l" fontAlgn="ctr"/>
                      <a:r>
                        <a:rPr lang="ru-RU" sz="1600" b="1" u="none" strike="noStrike" dirty="0">
                          <a:solidFill>
                            <a:srgbClr val="FF0000"/>
                          </a:solidFill>
                          <a:effectLst/>
                        </a:rPr>
                        <a:t>Категории используемые при заполнении отчета </a:t>
                      </a:r>
                      <a:r>
                        <a:rPr lang="ru-RU" sz="1600" b="1" u="none" strike="noStrike" dirty="0" smtClean="0">
                          <a:solidFill>
                            <a:srgbClr val="FF0000"/>
                          </a:solidFill>
                          <a:effectLst/>
                        </a:rPr>
                        <a:t>IPC</a:t>
                      </a:r>
                      <a:r>
                        <a:rPr lang="en-US" sz="1600" b="1" u="none" strike="noStrike" dirty="0" smtClean="0">
                          <a:solidFill>
                            <a:srgbClr val="FF0000"/>
                          </a:solidFill>
                          <a:effectLst/>
                        </a:rPr>
                        <a:t>21</a:t>
                      </a:r>
                      <a:endParaRPr lang="ru-RU" sz="1600" b="1" i="1" u="none" strike="noStrike" dirty="0">
                        <a:solidFill>
                          <a:srgbClr val="FF0000"/>
                        </a:solidFill>
                        <a:effectLst/>
                        <a:latin typeface="Times New Roman" panose="02020603050405020304" pitchFamily="18" charset="0"/>
                      </a:endParaRPr>
                    </a:p>
                  </a:txBody>
                  <a:tcPr marL="7144" marR="7144" marT="9525" marB="0" anchor="ctr">
                    <a:solidFill>
                      <a:srgbClr val="66FFCC"/>
                    </a:solidFill>
                  </a:tcPr>
                </a:tc>
                <a:tc>
                  <a:txBody>
                    <a:bodyPr/>
                    <a:lstStyle/>
                    <a:p>
                      <a:pPr algn="ctr" fontAlgn="ctr"/>
                      <a:endParaRPr lang="ru-RU" sz="1200" b="1" i="1" u="none" strike="noStrike" dirty="0">
                        <a:solidFill>
                          <a:srgbClr val="000000"/>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2383272708"/>
                  </a:ext>
                </a:extLst>
              </a:tr>
            </a:tbl>
          </a:graphicData>
        </a:graphic>
      </p:graphicFrame>
    </p:spTree>
    <p:extLst>
      <p:ext uri="{BB962C8B-B14F-4D97-AF65-F5344CB8AC3E}">
        <p14:creationId xmlns:p14="http://schemas.microsoft.com/office/powerpoint/2010/main" xmlns="" val="679384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D87A613E-5B2A-4897-B201-ECCB15EDC9FB}"/>
              </a:ext>
            </a:extLst>
          </p:cNvPr>
          <p:cNvGraphicFramePr>
            <a:graphicFrameLocks noGrp="1"/>
          </p:cNvGraphicFramePr>
          <p:nvPr>
            <p:extLst>
              <p:ext uri="{D42A27DB-BD31-4B8C-83A1-F6EECF244321}">
                <p14:modId xmlns:p14="http://schemas.microsoft.com/office/powerpoint/2010/main" xmlns="" val="385098895"/>
              </p:ext>
            </p:extLst>
          </p:nvPr>
        </p:nvGraphicFramePr>
        <p:xfrm>
          <a:off x="109331" y="172278"/>
          <a:ext cx="8875644" cy="6471433"/>
        </p:xfrm>
        <a:graphic>
          <a:graphicData uri="http://schemas.openxmlformats.org/drawingml/2006/table">
            <a:tbl>
              <a:tblPr>
                <a:tableStyleId>{BDBED569-4797-4DF1-A0F4-6AAB3CD982D8}</a:tableStyleId>
              </a:tblPr>
              <a:tblGrid>
                <a:gridCol w="763497">
                  <a:extLst>
                    <a:ext uri="{9D8B030D-6E8A-4147-A177-3AD203B41FA5}">
                      <a16:colId xmlns:a16="http://schemas.microsoft.com/office/drawing/2014/main" xmlns="" val="1065170962"/>
                    </a:ext>
                  </a:extLst>
                </a:gridCol>
                <a:gridCol w="5408099">
                  <a:extLst>
                    <a:ext uri="{9D8B030D-6E8A-4147-A177-3AD203B41FA5}">
                      <a16:colId xmlns:a16="http://schemas.microsoft.com/office/drawing/2014/main" xmlns="" val="1533540622"/>
                    </a:ext>
                  </a:extLst>
                </a:gridCol>
                <a:gridCol w="2704048">
                  <a:extLst>
                    <a:ext uri="{9D8B030D-6E8A-4147-A177-3AD203B41FA5}">
                      <a16:colId xmlns:a16="http://schemas.microsoft.com/office/drawing/2014/main" xmlns="" val="3302432998"/>
                    </a:ext>
                  </a:extLst>
                </a:gridCol>
              </a:tblGrid>
              <a:tr h="682681">
                <a:tc>
                  <a:txBody>
                    <a:bodyPr/>
                    <a:lstStyle/>
                    <a:p>
                      <a:pPr algn="ctr" fontAlgn="ctr"/>
                      <a:r>
                        <a:rPr lang="en-US" sz="1200" b="1" i="0" u="none" strike="noStrike" dirty="0">
                          <a:solidFill>
                            <a:srgbClr val="000000"/>
                          </a:solidFill>
                          <a:latin typeface="Times New Roman"/>
                        </a:rPr>
                        <a:t>124</a:t>
                      </a:r>
                    </a:p>
                  </a:txBody>
                  <a:tcPr marL="7620" marR="7620" marT="7620" marB="0" anchor="ctr"/>
                </a:tc>
                <a:tc>
                  <a:txBody>
                    <a:bodyPr/>
                    <a:lstStyle/>
                    <a:p>
                      <a:pPr algn="l" fontAlgn="ctr"/>
                      <a:r>
                        <a:rPr lang="en-US" sz="900" b="0" i="0" u="none" strike="noStrike">
                          <a:solidFill>
                            <a:srgbClr val="000000"/>
                          </a:solidFill>
                          <a:latin typeface="Times New Roman"/>
                        </a:rPr>
                        <a:t>PERSOANĂ ÎN FUNCŢIE ELECTIVĂ SAU NUMITĂ ÎN ORGANELE EXECUTIVE, LEGISLATIVE SAU JUDECĂTOREŞTI                                                                                                                                       </a:t>
                      </a:r>
                      <a:r>
                        <a:rPr lang="ru-RU" sz="900" b="0" i="0" u="none" strike="noStrike">
                          <a:solidFill>
                            <a:srgbClr val="000000"/>
                          </a:solidFill>
                          <a:latin typeface="Times New Roman"/>
                        </a:rPr>
                        <a:t>ЛИЦО, РАБОТАЮЩЕЕ НА ВЫБОРНЫХ ДОЛЖНОСТЯХ ИЛИ В ОРГАНАХ ИСПОЛНИТЕЛЬНОЙ, ЗАКОНОДАТЕЛЬНОЙ ИЛИ СУДЕБНОЙ ВЛАСТИ</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005420801"/>
                  </a:ext>
                </a:extLst>
              </a:tr>
              <a:tr h="486292">
                <a:tc>
                  <a:txBody>
                    <a:bodyPr/>
                    <a:lstStyle/>
                    <a:p>
                      <a:pPr algn="ctr" fontAlgn="ctr"/>
                      <a:r>
                        <a:rPr lang="en-US" sz="1200" b="1" i="0" u="none" strike="noStrike">
                          <a:solidFill>
                            <a:srgbClr val="000000"/>
                          </a:solidFill>
                          <a:latin typeface="Times New Roman"/>
                        </a:rPr>
                        <a:t>127</a:t>
                      </a:r>
                    </a:p>
                  </a:txBody>
                  <a:tcPr marL="7620" marR="7620" marT="7620" marB="0" anchor="ctr"/>
                </a:tc>
                <a:tc>
                  <a:txBody>
                    <a:bodyPr/>
                    <a:lstStyle/>
                    <a:p>
                      <a:pPr algn="l" fontAlgn="ctr"/>
                      <a:r>
                        <a:rPr lang="en-US" sz="900" b="0" i="0" u="none" strike="noStrike">
                          <a:solidFill>
                            <a:srgbClr val="000000"/>
                          </a:solidFill>
                          <a:latin typeface="Times New Roman"/>
                        </a:rPr>
                        <a:t>FONDATOR DE ÎNTREPRINDERE INDIVIDUALĂ                                                                                       </a:t>
                      </a:r>
                      <a:r>
                        <a:rPr lang="ru-RU" sz="900" b="0" i="0" u="none" strike="noStrike">
                          <a:solidFill>
                            <a:srgbClr val="000000"/>
                          </a:solidFill>
                          <a:latin typeface="Times New Roman"/>
                        </a:rPr>
                        <a:t>УЧРЕДИТЕЛЬ ИНДИВИДУАЛЬНОГО ПРЕДПРИЯТИЯ</a:t>
                      </a:r>
                    </a:p>
                  </a:txBody>
                  <a:tcPr marL="7620" marR="7620" marT="7620" marB="0" anchor="ctr"/>
                </a:tc>
                <a:tc>
                  <a:txBody>
                    <a:bodyPr/>
                    <a:lstStyle/>
                    <a:p>
                      <a:pPr algn="ctr" fontAlgn="ctr"/>
                      <a:r>
                        <a:rPr lang="en-US" sz="1200" b="0" i="0" u="none" strike="noStrike">
                          <a:solidFill>
                            <a:srgbClr val="000000"/>
                          </a:solidFill>
                          <a:latin typeface="Times New Roman"/>
                        </a:rPr>
                        <a:t>11331</a:t>
                      </a:r>
                    </a:p>
                  </a:txBody>
                  <a:tcPr marL="7620" marR="7620" marT="7620" marB="0" anchor="ctr"/>
                </a:tc>
                <a:extLst>
                  <a:ext uri="{0D108BD9-81ED-4DB2-BD59-A6C34878D82A}">
                    <a16:rowId xmlns:a16="http://schemas.microsoft.com/office/drawing/2014/main" xmlns="" val="3042103099"/>
                  </a:ext>
                </a:extLst>
              </a:tr>
              <a:tr h="533051">
                <a:tc rowSpan="4">
                  <a:txBody>
                    <a:bodyPr/>
                    <a:lstStyle/>
                    <a:p>
                      <a:pPr algn="ctr" fontAlgn="ctr"/>
                      <a:r>
                        <a:rPr lang="en-US" sz="1200" b="1" i="0" u="none" strike="noStrike">
                          <a:solidFill>
                            <a:srgbClr val="000000"/>
                          </a:solidFill>
                          <a:latin typeface="Times New Roman"/>
                        </a:rPr>
                        <a:t>137</a:t>
                      </a:r>
                    </a:p>
                  </a:txBody>
                  <a:tcPr marL="7620" marR="7620" marT="7620" marB="0" anchor="ctr"/>
                </a:tc>
                <a:tc rowSpan="4">
                  <a:txBody>
                    <a:bodyPr/>
                    <a:lstStyle/>
                    <a:p>
                      <a:pPr algn="l" fontAlgn="ctr"/>
                      <a:r>
                        <a:rPr lang="en-US" sz="900" b="0" i="0" u="none" strike="noStrike">
                          <a:solidFill>
                            <a:srgbClr val="000000"/>
                          </a:solidFill>
                          <a:latin typeface="Times New Roman"/>
                        </a:rPr>
                        <a:t>PERSOANA NEANGAJATĂ LA ENTITATE, CARE A BENEFICIAT DE PLAŢI UNICE                                                                                                                               </a:t>
                      </a:r>
                      <a:r>
                        <a:rPr lang="ru-RU" sz="900" b="0" i="0" u="none" strike="noStrike">
                          <a:solidFill>
                            <a:srgbClr val="000000"/>
                          </a:solidFill>
                          <a:latin typeface="Times New Roman"/>
                        </a:rPr>
                        <a:t>ЛИЦО, НЕРАБОТАЮЩЕЕ НА ПРЕДПРИЯТИЕ, ПОЛУЧИВШЕЕ РАЗОВЫЕ ВЫПЛАТЫ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552983791"/>
                  </a:ext>
                </a:extLst>
              </a:tr>
              <a:tr h="533051">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072148306"/>
                  </a:ext>
                </a:extLst>
              </a:tr>
              <a:tr h="37407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653441514"/>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633562048"/>
                  </a:ext>
                </a:extLst>
              </a:tr>
              <a:tr h="374072">
                <a:tc rowSpan="2">
                  <a:txBody>
                    <a:bodyPr/>
                    <a:lstStyle/>
                    <a:p>
                      <a:pPr algn="ctr" fontAlgn="ctr"/>
                      <a:r>
                        <a:rPr lang="en-US" sz="1200" b="1" i="0" u="none" strike="noStrike">
                          <a:solidFill>
                            <a:srgbClr val="000000"/>
                          </a:solidFill>
                          <a:latin typeface="Times New Roman"/>
                        </a:rPr>
                        <a:t>140</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JUSTIŢIEI (NOTAR DE STAT)                                                                           </a:t>
                      </a:r>
                      <a:r>
                        <a:rPr lang="ru-RU" sz="900" b="0" i="0" u="none" strike="noStrike">
                          <a:solidFill>
                            <a:srgbClr val="000000"/>
                          </a:solidFill>
                          <a:latin typeface="Times New Roman"/>
                        </a:rPr>
                        <a:t>ГОСУДАРСТВЕННЫЕ НОТАРИУСЫ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822860706"/>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80249780"/>
                  </a:ext>
                </a:extLst>
              </a:tr>
              <a:tr h="346015">
                <a:tc rowSpan="2">
                  <a:txBody>
                    <a:bodyPr/>
                    <a:lstStyle/>
                    <a:p>
                      <a:pPr algn="ctr" fontAlgn="ctr"/>
                      <a:r>
                        <a:rPr lang="en-US" sz="1200" b="1" i="0" u="none" strike="noStrike">
                          <a:solidFill>
                            <a:srgbClr val="000000"/>
                          </a:solidFill>
                          <a:latin typeface="Times New Roman"/>
                        </a:rPr>
                        <a:t>141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JUSTIŢIEI (AVOCAŢI DE STAT)                                                                     </a:t>
                      </a:r>
                      <a:r>
                        <a:rPr lang="ru-RU" sz="900" b="0" i="0" u="none" strike="noStrike">
                          <a:solidFill>
                            <a:srgbClr val="000000"/>
                          </a:solidFill>
                          <a:latin typeface="Times New Roman"/>
                        </a:rPr>
                        <a:t>ГОСУДАРСТВЕННЫЕ АДВОКАТЫ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645636862"/>
                  </a:ext>
                </a:extLst>
              </a:tr>
              <a:tr h="28990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631090000"/>
                  </a:ext>
                </a:extLst>
              </a:tr>
              <a:tr h="261851">
                <a:tc rowSpan="2">
                  <a:txBody>
                    <a:bodyPr/>
                    <a:lstStyle/>
                    <a:p>
                      <a:pPr algn="ctr" fontAlgn="ctr"/>
                      <a:r>
                        <a:rPr lang="en-US" sz="1200" b="1" i="0" u="none" strike="noStrike">
                          <a:solidFill>
                            <a:srgbClr val="000000"/>
                          </a:solidFill>
                          <a:latin typeface="Times New Roman"/>
                        </a:rPr>
                        <a:t>142</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LA INSTANŢELE JUDECĂTOREŞTI                                                                                           </a:t>
                      </a:r>
                      <a:r>
                        <a:rPr lang="ru-RU" sz="900" b="0" i="0" u="none" strike="noStrike">
                          <a:solidFill>
                            <a:srgbClr val="000000"/>
                          </a:solidFill>
                          <a:latin typeface="Times New Roman"/>
                        </a:rPr>
                        <a:t>РАБОТНИК СУДЕБНЫХ ИНСТАНЦИЙ</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082617612"/>
                  </a:ext>
                </a:extLst>
              </a:tr>
              <a:tr h="25249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618538593"/>
                  </a:ext>
                </a:extLst>
              </a:tr>
              <a:tr h="289905">
                <a:tc rowSpan="4">
                  <a:txBody>
                    <a:bodyPr/>
                    <a:lstStyle/>
                    <a:p>
                      <a:pPr algn="ctr" fontAlgn="ctr"/>
                      <a:r>
                        <a:rPr lang="en-US" sz="1200" b="1" i="0" u="none" strike="noStrike">
                          <a:solidFill>
                            <a:srgbClr val="000000"/>
                          </a:solidFill>
                          <a:latin typeface="Times New Roman"/>
                        </a:rPr>
                        <a:t>143</a:t>
                      </a:r>
                    </a:p>
                  </a:txBody>
                  <a:tcPr marL="7620" marR="7620" marT="7620" marB="0" anchor="ctr"/>
                </a:tc>
                <a:tc rowSpan="4">
                  <a:txBody>
                    <a:bodyPr/>
                    <a:lstStyle/>
                    <a:p>
                      <a:pPr algn="l" fontAlgn="ctr"/>
                      <a:r>
                        <a:rPr lang="en-US" sz="900" b="0" i="0" u="none" strike="noStrike">
                          <a:solidFill>
                            <a:srgbClr val="000000"/>
                          </a:solidFill>
                          <a:latin typeface="Times New Roman"/>
                        </a:rPr>
                        <a:t>PERSOANĂ CARE   A BENEFICIAT   DE  PLAŢI CU CARACTER  STIMULATORIU  PE  PERIOADA CONCEDIULUI MEDICAL,CONCEDIULUI  DE  MATERNITATE  SAU CONCEDIULUI DE ÎNGRIJIRE A COPILULUI  PÎNĂ LA VIRSTA DE 3 ANI                                                                                                                                </a:t>
                      </a:r>
                      <a:r>
                        <a:rPr lang="ru-RU" sz="900" b="0" i="0" u="none" strike="noStrike">
                          <a:solidFill>
                            <a:srgbClr val="000000"/>
                          </a:solidFill>
                          <a:latin typeface="Times New Roman"/>
                        </a:rPr>
                        <a:t>ЛИЦО, ПОЛУЧИВШЕЕ ПООЩРИТЕЛЬНЫЕ ВЫПЛАТЫ   ВО ВРЕМЯ НАХОЖДЕНИЯ В МЕДИЦИНСКОМ ОТПУСКЕ,ОТПУСКЕ ПО МАТЕРИНСТВУ ИЛИ В ОТПУСКЕ ПО УХОДУ ЗА РЕБЕНКОМ  ДО 3 ДЕТ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71605190"/>
                  </a:ext>
                </a:extLst>
              </a:tr>
              <a:tr h="252498">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4291109904"/>
                  </a:ext>
                </a:extLst>
              </a:tr>
              <a:tr h="233794">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2246694045"/>
                  </a:ext>
                </a:extLst>
              </a:tr>
              <a:tr h="327312">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19974693"/>
                  </a:ext>
                </a:extLst>
              </a:tr>
              <a:tr h="261851">
                <a:tc rowSpan="2">
                  <a:txBody>
                    <a:bodyPr/>
                    <a:lstStyle/>
                    <a:p>
                      <a:pPr algn="ctr" fontAlgn="ctr"/>
                      <a:r>
                        <a:rPr lang="en-US" sz="1200" b="1" i="0" u="none" strike="noStrike">
                          <a:solidFill>
                            <a:srgbClr val="000000"/>
                          </a:solidFill>
                          <a:latin typeface="Times New Roman"/>
                        </a:rPr>
                        <a:t>144</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ORGANELE PROCURATURII                                                                                                      </a:t>
                      </a:r>
                      <a:r>
                        <a:rPr lang="ru-RU" sz="900" b="0" i="0" u="none" strike="noStrike">
                          <a:solidFill>
                            <a:srgbClr val="000000"/>
                          </a:solidFill>
                          <a:latin typeface="Times New Roman"/>
                        </a:rPr>
                        <a:t>ЛИЦО, РАБОТАЮЩЕЕ В ОРГАНАХ ПРОКУРАТУРЫ</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008217838"/>
                  </a:ext>
                </a:extLst>
              </a:tr>
              <a:tr h="317961">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24%</a:t>
                      </a:r>
                    </a:p>
                  </a:txBody>
                  <a:tcPr marL="7620" marR="7620" marT="7620" marB="0" anchor="ctr"/>
                </a:tc>
                <a:extLst>
                  <a:ext uri="{0D108BD9-81ED-4DB2-BD59-A6C34878D82A}">
                    <a16:rowId xmlns:a16="http://schemas.microsoft.com/office/drawing/2014/main" xmlns="" val="950044372"/>
                  </a:ext>
                </a:extLst>
              </a:tr>
            </a:tbl>
          </a:graphicData>
        </a:graphic>
      </p:graphicFrame>
    </p:spTree>
    <p:extLst>
      <p:ext uri="{BB962C8B-B14F-4D97-AF65-F5344CB8AC3E}">
        <p14:creationId xmlns:p14="http://schemas.microsoft.com/office/powerpoint/2010/main" xmlns="" val="1391938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8AB4045D-D29C-4FA7-BD51-9255F984AAAC}"/>
              </a:ext>
            </a:extLst>
          </p:cNvPr>
          <p:cNvGraphicFramePr>
            <a:graphicFrameLocks noGrp="1"/>
          </p:cNvGraphicFramePr>
          <p:nvPr>
            <p:extLst>
              <p:ext uri="{D42A27DB-BD31-4B8C-83A1-F6EECF244321}">
                <p14:modId xmlns:p14="http://schemas.microsoft.com/office/powerpoint/2010/main" xmlns="" val="2693105948"/>
              </p:ext>
            </p:extLst>
          </p:nvPr>
        </p:nvGraphicFramePr>
        <p:xfrm>
          <a:off x="1" y="0"/>
          <a:ext cx="9143999" cy="8397493"/>
        </p:xfrm>
        <a:graphic>
          <a:graphicData uri="http://schemas.openxmlformats.org/drawingml/2006/table">
            <a:tbl>
              <a:tblPr>
                <a:tableStyleId>{5C22544A-7EE6-4342-B048-85BDC9FD1C3A}</a:tableStyleId>
              </a:tblPr>
              <a:tblGrid>
                <a:gridCol w="787288">
                  <a:extLst>
                    <a:ext uri="{9D8B030D-6E8A-4147-A177-3AD203B41FA5}">
                      <a16:colId xmlns:a16="http://schemas.microsoft.com/office/drawing/2014/main" xmlns="" val="2568266466"/>
                    </a:ext>
                  </a:extLst>
                </a:gridCol>
                <a:gridCol w="5576608">
                  <a:extLst>
                    <a:ext uri="{9D8B030D-6E8A-4147-A177-3AD203B41FA5}">
                      <a16:colId xmlns:a16="http://schemas.microsoft.com/office/drawing/2014/main" xmlns="" val="1022479407"/>
                    </a:ext>
                  </a:extLst>
                </a:gridCol>
                <a:gridCol w="2780103">
                  <a:extLst>
                    <a:ext uri="{9D8B030D-6E8A-4147-A177-3AD203B41FA5}">
                      <a16:colId xmlns:a16="http://schemas.microsoft.com/office/drawing/2014/main" xmlns="" val="3848906055"/>
                    </a:ext>
                  </a:extLst>
                </a:gridCol>
              </a:tblGrid>
              <a:tr h="2069302">
                <a:tc>
                  <a:txBody>
                    <a:bodyPr/>
                    <a:lstStyle/>
                    <a:p>
                      <a:pPr algn="ctr" fontAlgn="ctr"/>
                      <a:r>
                        <a:rPr lang="en-US" sz="1100" b="1" i="0" u="none" strike="noStrike" dirty="0">
                          <a:solidFill>
                            <a:srgbClr val="000000"/>
                          </a:solidFill>
                          <a:latin typeface="Times New Roman"/>
                        </a:rPr>
                        <a:t>147</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dirty="0">
                          <a:solidFill>
                            <a:srgbClr val="000000"/>
                          </a:solidFill>
                          <a:latin typeface="Times New Roman"/>
                        </a:rPr>
                        <a:t>PERSOANĂ  ANGAJATĂ ÎN SECTORUL AGRAR  ÎN BAZA CONTRACTULUI INDIVIDUAL DE MUNCĂ ANTRENATĂ ÎN ACTIVITĂŢILE PREVĂZUTE ÎN GRUPELE  01.1-01.6 DIN CLASIFICATORUL ACTIVITĂŢILOR DIN ECONOMIA MOLDOVEI                                                                                                                    </a:t>
                      </a:r>
                      <a:r>
                        <a:rPr lang="ru-RU" sz="900" b="0" i="0" u="none" strike="noStrike" dirty="0">
                          <a:solidFill>
                            <a:srgbClr val="000000"/>
                          </a:solidFill>
                          <a:latin typeface="Times New Roman"/>
                        </a:rPr>
                        <a:t>ЛИЦО, РАБОТАЮЩЕЕ ПО ИНДИВИДУАЛЬНОМУ ТРУДОВОМУ ДОГОВОРУ В СФЕРЕ СЕЛЬСКОГО ХОЗЯЙСТВА ДЛЯ  ВЫПОЛНЕНИЯ  РАБОТ,  ПРЕДУСМОТРЕННЫХ ГРУППАМИ 01.1- 01.6 КЛАССИФИКАТОРА ЭКОНОМИЧЕСКОЙ ДЕЯТЕЛЬНОСТИ МОЛДОВЫ</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24%</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960516315"/>
                  </a:ext>
                </a:extLst>
              </a:tr>
              <a:tr h="179464">
                <a:tc rowSpan="2">
                  <a:txBody>
                    <a:bodyPr/>
                    <a:lstStyle/>
                    <a:p>
                      <a:pPr algn="ctr" fontAlgn="ctr"/>
                      <a:r>
                        <a:rPr lang="en-US" sz="1100" b="1" i="0" u="none" strike="noStrike">
                          <a:solidFill>
                            <a:srgbClr val="000000"/>
                          </a:solidFill>
                          <a:latin typeface="Times New Roman"/>
                        </a:rPr>
                        <a:t>148</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l" fontAlgn="ctr"/>
                      <a:r>
                        <a:rPr lang="en-US" sz="900" b="0" i="0" u="none" strike="noStrike">
                          <a:solidFill>
                            <a:srgbClr val="000000"/>
                          </a:solidFill>
                          <a:latin typeface="Times New Roman"/>
                        </a:rPr>
                        <a:t>PERSOANĂ, ANGAJATĂ CARE ACTIVEAZĂ ÎN CONDIŢII SPECIALE DE MUNCĂ CONFORM ANEXEI NR. 6 LA LEGEA BASS                                                                                                                                                                                  </a:t>
                      </a:r>
                      <a:r>
                        <a:rPr lang="ru-RU" sz="900" b="0" i="0" u="none" strike="noStrike">
                          <a:solidFill>
                            <a:srgbClr val="000000"/>
                          </a:solidFill>
                          <a:latin typeface="Times New Roman"/>
                        </a:rPr>
                        <a:t>ЛИЦО</a:t>
                      </a:r>
                      <a:r>
                        <a:rPr lang="ru-RU" sz="800" b="0" i="0" u="none" strike="noStrike">
                          <a:solidFill>
                            <a:srgbClr val="000000"/>
                          </a:solidFill>
                          <a:latin typeface="Times New Roman"/>
                        </a:rPr>
                        <a:t>, РАБОТАЮЩЕЕ В ОСОБЫХ УСЛОВИЯХ ТРУДА СОГЛАСНО ПРИЛОЖЕНИЮ № 6 К ЗАКОНУ О БЮДЖЕТЕ ГОСУДАРСТВЕННОГО СОЦИАЛЬНОГО СТРАХОВАНИЯ                                                                 </a:t>
                      </a:r>
                      <a:endParaRPr lang="ru-RU" sz="900" b="0" i="0" u="none" strike="noStrike">
                        <a:solidFill>
                          <a:srgbClr val="000000"/>
                        </a:solidFill>
                        <a:latin typeface="Times New Roman"/>
                      </a:endParaRP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39%</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313066434"/>
                  </a:ext>
                </a:extLst>
              </a:tr>
              <a:tr h="560559">
                <a:tc vMerge="1">
                  <a:txBody>
                    <a:bodyPr/>
                    <a:lstStyle/>
                    <a:p>
                      <a:endParaRPr lang="en-US"/>
                    </a:p>
                  </a:txBody>
                  <a:tcPr/>
                </a:tc>
                <a:tc vMerge="1">
                  <a:txBody>
                    <a:bodyPr/>
                    <a:lstStyle/>
                    <a:p>
                      <a:endParaRPr lang="en-US"/>
                    </a:p>
                  </a:txBody>
                  <a:tcPr/>
                </a:tc>
                <a:tc>
                  <a:txBody>
                    <a:bodyPr/>
                    <a:lstStyle/>
                    <a:p>
                      <a:pPr algn="ctr" fontAlgn="ctr"/>
                      <a:r>
                        <a:rPr lang="en-US" sz="1200" b="0" i="0" u="none" strike="noStrike" dirty="0">
                          <a:solidFill>
                            <a:srgbClr val="000000"/>
                          </a:solidFill>
                          <a:latin typeface="Times New Roman"/>
                        </a:rPr>
                        <a:t>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159415659"/>
                  </a:ext>
                </a:extLst>
              </a:tr>
              <a:tr h="325312">
                <a:tc>
                  <a:txBody>
                    <a:bodyPr/>
                    <a:lstStyle/>
                    <a:p>
                      <a:pPr algn="ctr" fontAlgn="ctr"/>
                      <a:r>
                        <a:rPr lang="en-US" sz="1100" b="1" i="0" u="none" strike="noStrike">
                          <a:solidFill>
                            <a:srgbClr val="000000"/>
                          </a:solidFill>
                          <a:latin typeface="Times New Roman"/>
                        </a:rPr>
                        <a:t>15311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BOLI OBIŞNUITE SAU DE ACCIDENTE NELEGATE DE MUNCĂ, ACHITATĂ DIN CONTUL ANGAJATORULUI                                                                                                                                                   </a:t>
                      </a:r>
                      <a:r>
                        <a:rPr lang="ru-RU" sz="900" b="0" i="0" u="none" strike="noStrike">
                          <a:solidFill>
                            <a:srgbClr val="000000"/>
                          </a:solidFill>
                          <a:latin typeface="Times New Roman"/>
                        </a:rPr>
                        <a:t>ЛИЦО, ПОЛУЧИВШЕЕ ПОСОБИЕ  ПО ВРЕМЕННОЙ НЕТРУДОСПОСОБНОСТИ, ОБУСЛОВЛЕННОЙ ОБЩИМ ЗАБОЛЕВАНИЕМ ИЛИ НЕСЧАСТНЫМ СЛУЧАЕМ, НЕ СВЯЗАННЫМ С РАБОТОЙ, ВЫПЛАЧЕННОЕ ИЗ  СРЕДСТВ РАБОТОДАТЕЛЯ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3688510036"/>
                  </a:ext>
                </a:extLst>
              </a:tr>
              <a:tr h="325312">
                <a:tc>
                  <a:txBody>
                    <a:bodyPr/>
                    <a:lstStyle/>
                    <a:p>
                      <a:pPr algn="ctr" fontAlgn="ctr"/>
                      <a:r>
                        <a:rPr lang="en-US" sz="1100" b="1" i="0" u="none" strike="noStrike">
                          <a:solidFill>
                            <a:srgbClr val="000000"/>
                          </a:solidFill>
                          <a:latin typeface="Times New Roman"/>
                        </a:rPr>
                        <a:t>15312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BOLI OBIŞNUITE SAU DE ACCIDENTE NELEGATE DE MUNCĂ, ACHITATĂ DIN MIJLOACELE BASS                                                                                                                                                   </a:t>
                      </a:r>
                      <a:r>
                        <a:rPr lang="ru-RU" sz="900" b="0" i="0" u="none" strike="noStrike">
                          <a:solidFill>
                            <a:srgbClr val="000000"/>
                          </a:solidFill>
                          <a:latin typeface="Times New Roman"/>
                        </a:rPr>
                        <a:t>ЛИЦО, ПОЛУЧИВШЕЕ ПОСОБИЕ  ПО ВРЕМЕННОЙ НЕТРУДОСПОСОБНОСТИ, ОБУСЛОВЛЕННОЙ ОБЩИМ ЗАБОЛЕВАНИЕМ ИЛИ НЕСЧАСТНЫМ СЛУЧАЕМ, НЕ СВЯЗАННЫМ С РАБОТОЙ, ВЫПЛАЧЕННОЕ ИЗ  СРЕДСТВ БГСС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1514959662"/>
                  </a:ext>
                </a:extLst>
              </a:tr>
              <a:tr h="967044">
                <a:tc>
                  <a:txBody>
                    <a:bodyPr/>
                    <a:lstStyle/>
                    <a:p>
                      <a:pPr algn="ctr" fontAlgn="ctr"/>
                      <a:r>
                        <a:rPr lang="en-US" sz="1100" b="1" i="0" u="none" strike="noStrike">
                          <a:solidFill>
                            <a:srgbClr val="000000"/>
                          </a:solidFill>
                          <a:latin typeface="Times New Roman"/>
                        </a:rPr>
                        <a:t>15321</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dirty="0">
                          <a:solidFill>
                            <a:srgbClr val="000000"/>
                          </a:solidFill>
                          <a:latin typeface="Times New Roman"/>
                        </a:rPr>
                        <a:t>PERSOANĂ, CARE A BENEFICIAT DE INDEMNIZAŢIE  PENTRU INCAPACITATE TEMPORARĂ DE MUNCĂ CAUZATĂ DE UN ACCIDENT DE MUNCĂ  SAU DE O BOALĂ PROFESIONALĂ, ACHITATĂ DIN CONTUL ANGAJATORULUI                                                                                                                                                   </a:t>
                      </a:r>
                      <a:r>
                        <a:rPr lang="ru-RU" sz="900" b="0" i="0" u="none" strike="noStrike" dirty="0">
                          <a:solidFill>
                            <a:srgbClr val="000000"/>
                          </a:solidFill>
                          <a:latin typeface="Times New Roman"/>
                        </a:rPr>
                        <a:t>ЛИЦО, ПОЛУЧИВШЕЕ ПОСОБИЕ  ПО ВРЕМЕННОЙ НЕТРУДОСПОСОБНОСТИ В СВЯЗИ С НЕСЧАСТНЫМ СЛУЧАЕМ НА ПРОИЗВОДСТВЕ ИЛИ ПРОФЕССИОНАЛЬНЫМ ЗАБОЛЕВАНИЕМ,  ВЫПЛАЧЕНЕННОЕ ИЗ СРЕДСТВ РАБОТОДАТЕЛЯ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794180758"/>
                  </a:ext>
                </a:extLst>
              </a:tr>
              <a:tr h="967044">
                <a:tc>
                  <a:txBody>
                    <a:bodyPr/>
                    <a:lstStyle/>
                    <a:p>
                      <a:pPr algn="ctr" fontAlgn="ctr"/>
                      <a:r>
                        <a:rPr lang="en-US" sz="1100" b="1" i="0" u="none" strike="noStrike">
                          <a:solidFill>
                            <a:srgbClr val="000000"/>
                          </a:solidFill>
                          <a:latin typeface="Times New Roman"/>
                        </a:rPr>
                        <a:t>15322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CAUZATĂ DE UN ACCIDENT DE MUNCĂ  SAU DE O BOALĂ PROFESIONALĂ , ACHITATĂ DIN MIJLOACELE BASS                                                                                                                                                   </a:t>
                      </a:r>
                      <a:r>
                        <a:rPr lang="ru-RU" sz="900" b="0" i="0" u="none" strike="noStrike">
                          <a:solidFill>
                            <a:srgbClr val="000000"/>
                          </a:solidFill>
                          <a:latin typeface="Times New Roman"/>
                        </a:rPr>
                        <a:t>ЛИЦО, ПОЛУЧИВШЕЕ ПОСОБИЕ  ПО ВРЕМЕННОЙ НЕТРУДОСПОСОБНОСТИ В СВЯЗИ С НЕСЧАСТНЫМ СЛУЧАЕМ НА ПРОИЗВОДСТВЕ ИЛИ ПРОФЕССИОНАЛЬНЫМ ЗАБОЛЕВАНИЕМ,  ВЫПЛАЧЕННОЕ  ИЗ  СРЕДСТВ БГСС                                                                                                                                                                                                                                                                                                                                         </a:t>
                      </a:r>
                    </a:p>
                  </a:txBody>
                  <a:tcPr marL="7620" marR="7620" marT="762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404263936"/>
                  </a:ext>
                </a:extLst>
              </a:tr>
              <a:tr h="1014840">
                <a:tc>
                  <a:txBody>
                    <a:bodyPr/>
                    <a:lstStyle/>
                    <a:p>
                      <a:pPr algn="ctr" fontAlgn="ctr"/>
                      <a:r>
                        <a:rPr lang="en-US" sz="1100" b="1" i="0" u="none" strike="noStrike">
                          <a:solidFill>
                            <a:srgbClr val="000000"/>
                          </a:solidFill>
                          <a:latin typeface="Times New Roman"/>
                        </a:rPr>
                        <a:t>15332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ÎNGRIGIREA COPILULUI BOLNAV, ACHITATĂ DIN MIJLOACELE BASS                                                                                                                                                                        </a:t>
                      </a:r>
                      <a:r>
                        <a:rPr lang="ru-RU" sz="900" b="0" i="0" u="none" strike="noStrike">
                          <a:solidFill>
                            <a:srgbClr val="000000"/>
                          </a:solidFill>
                          <a:latin typeface="Times New Roman"/>
                        </a:rPr>
                        <a:t>ЛИЦО, ПОЛУЧИВШЕЕ ПОСОБИЕ  ПО УХОДУ ЗА БОЛЬНЫМ РЕБЕНКОМ,  ВЫПЛАЧЕННОЕ ИЗ  БГСС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4039884427"/>
                  </a:ext>
                </a:extLst>
              </a:tr>
              <a:tr h="967044">
                <a:tc>
                  <a:txBody>
                    <a:bodyPr/>
                    <a:lstStyle/>
                    <a:p>
                      <a:pPr algn="ctr" fontAlgn="ctr"/>
                      <a:r>
                        <a:rPr lang="en-US" sz="1100" b="1" i="0" u="none" strike="noStrike">
                          <a:solidFill>
                            <a:srgbClr val="000000"/>
                          </a:solidFill>
                          <a:latin typeface="Times New Roman"/>
                        </a:rPr>
                        <a:t>15342</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fontAlgn="ctr"/>
                      <a:r>
                        <a:rPr lang="en-US" sz="900" b="0" i="0" u="none" strike="noStrike">
                          <a:solidFill>
                            <a:srgbClr val="000000"/>
                          </a:solidFill>
                          <a:latin typeface="Times New Roman"/>
                        </a:rPr>
                        <a:t>PERSOANĂ, CARE A BENEFICIAT DE INDEMNIZAŢIE  PENTRU INCAPACITATE TEMPORARĂ DE MUNCĂ , PLATITĂ DIN PRIMA ZI DE INCAPACITATE DIN MIJLOACELE BASS                                                                                                                </a:t>
                      </a:r>
                      <a:r>
                        <a:rPr lang="ru-RU" sz="900" b="0" i="0" u="none" strike="noStrike">
                          <a:solidFill>
                            <a:srgbClr val="000000"/>
                          </a:solidFill>
                          <a:latin typeface="Times New Roman"/>
                        </a:rPr>
                        <a:t>ЛИЦО, ПОЛУЧИВШЕЕ ПОСОБИЕ </a:t>
                      </a:r>
                      <a:r>
                        <a:rPr lang="ru-RU" sz="800" b="0" i="0" u="none" strike="noStrike">
                          <a:solidFill>
                            <a:srgbClr val="000000"/>
                          </a:solidFill>
                          <a:latin typeface="Times New Roman"/>
                        </a:rPr>
                        <a:t> ПО ВРЕМЕННОЙ НЕТРУДОСПОСОБНОСТИ,  ВЫПЛАЧЕННОЕ С ПЕРВОГО ДНЯ ИЗ СРЕДСТВ БГСС              </a:t>
                      </a:r>
                      <a:r>
                        <a:rPr lang="ru-RU" sz="900" b="0" i="0" u="none" strike="noStrike">
                          <a:solidFill>
                            <a:srgbClr val="000000"/>
                          </a:solidFill>
                          <a:latin typeface="Times New Roman"/>
                        </a:rPr>
                        <a:t>                                                                                                                                                                                                                                                                                                                           </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fontAlgn="ctr"/>
                      <a:r>
                        <a:rPr lang="en-US" sz="1200" b="0" i="0" u="none" strike="noStrike" dirty="0">
                          <a:solidFill>
                            <a:srgbClr val="000000"/>
                          </a:solidFill>
                          <a:latin typeface="Times New Roman"/>
                        </a:rPr>
                        <a:t>0</a:t>
                      </a:r>
                    </a:p>
                  </a:txBody>
                  <a:tcPr marL="7620" marR="7620" marT="762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xmlns="" val="447792917"/>
                  </a:ext>
                </a:extLst>
              </a:tr>
            </a:tbl>
          </a:graphicData>
        </a:graphic>
      </p:graphicFrame>
    </p:spTree>
    <p:extLst>
      <p:ext uri="{BB962C8B-B14F-4D97-AF65-F5344CB8AC3E}">
        <p14:creationId xmlns:p14="http://schemas.microsoft.com/office/powerpoint/2010/main" xmlns="" val="3972084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28726" y="0"/>
            <a:ext cx="11363144" cy="7572404"/>
          </a:xfrm>
          <a:prstGeom prst="rect">
            <a:avLst/>
          </a:prstGeom>
        </p:spPr>
      </p:pic>
      <p:sp>
        <p:nvSpPr>
          <p:cNvPr id="4" name="Прямоугольник 3">
            <a:extLst>
              <a:ext uri="{FF2B5EF4-FFF2-40B4-BE49-F238E27FC236}">
                <a16:creationId xmlns:a16="http://schemas.microsoft.com/office/drawing/2014/main" xmlns="" id="{17259393-5F7A-4B2B-9B05-753222378F0C}"/>
              </a:ext>
            </a:extLst>
          </p:cNvPr>
          <p:cNvSpPr/>
          <p:nvPr/>
        </p:nvSpPr>
        <p:spPr>
          <a:xfrm>
            <a:off x="-142908" y="0"/>
            <a:ext cx="10215634" cy="98488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o-RO" dirty="0"/>
              <a:t> </a:t>
            </a:r>
            <a:endParaRPr lang="ru-RU" dirty="0"/>
          </a:p>
          <a:p>
            <a:pPr algn="ctr"/>
            <a:r>
              <a:rPr lang="ro-RO" sz="2000" b="1" dirty="0">
                <a:solidFill>
                  <a:srgbClr val="7030A0"/>
                </a:solidFill>
                <a:latin typeface="Times New Roman" pitchFamily="18" charset="0"/>
                <a:cs typeface="Times New Roman" pitchFamily="18" charset="0"/>
              </a:rPr>
              <a:t>Categoriile de plătitori și de asigurați,</a:t>
            </a:r>
            <a:r>
              <a:rPr lang="ro-RO" sz="2000" dirty="0">
                <a:solidFill>
                  <a:srgbClr val="7030A0"/>
                </a:solidFill>
                <a:latin typeface="Times New Roman" pitchFamily="18" charset="0"/>
                <a:cs typeface="Times New Roman" pitchFamily="18" charset="0"/>
              </a:rPr>
              <a:t> </a:t>
            </a:r>
            <a:r>
              <a:rPr lang="ro-RO" sz="2000" b="1" dirty="0">
                <a:solidFill>
                  <a:srgbClr val="7030A0"/>
                </a:solidFill>
                <a:latin typeface="Times New Roman" pitchFamily="18" charset="0"/>
                <a:cs typeface="Times New Roman" pitchFamily="18" charset="0"/>
              </a:rPr>
              <a:t>tarifele și termenele de virare a </a:t>
            </a:r>
            <a:r>
              <a:rPr lang="ro-RO" sz="2000" b="1" dirty="0" smtClean="0">
                <a:solidFill>
                  <a:srgbClr val="7030A0"/>
                </a:solidFill>
                <a:latin typeface="Times New Roman" pitchFamily="18" charset="0"/>
                <a:cs typeface="Times New Roman" pitchFamily="18" charset="0"/>
              </a:rPr>
              <a:t>contribuțiilor</a:t>
            </a:r>
            <a:r>
              <a:rPr lang="en-US" sz="2000" b="1" dirty="0" smtClean="0">
                <a:solidFill>
                  <a:srgbClr val="7030A0"/>
                </a:solidFill>
                <a:latin typeface="Times New Roman" pitchFamily="18" charset="0"/>
                <a:cs typeface="Times New Roman" pitchFamily="18" charset="0"/>
              </a:rPr>
              <a:t>  </a:t>
            </a:r>
            <a:r>
              <a:rPr lang="ro-RO" sz="2000" b="1" dirty="0" smtClean="0">
                <a:solidFill>
                  <a:srgbClr val="7030A0"/>
                </a:solidFill>
                <a:latin typeface="Times New Roman" pitchFamily="18" charset="0"/>
                <a:cs typeface="Times New Roman" pitchFamily="18" charset="0"/>
              </a:rPr>
              <a:t>de </a:t>
            </a:r>
            <a:r>
              <a:rPr lang="ro-RO" sz="2000" b="1" dirty="0">
                <a:solidFill>
                  <a:srgbClr val="7030A0"/>
                </a:solidFill>
                <a:latin typeface="Times New Roman" pitchFamily="18" charset="0"/>
                <a:cs typeface="Times New Roman" pitchFamily="18" charset="0"/>
              </a:rPr>
              <a:t>asigurări sociale de stat obligatorii</a:t>
            </a:r>
            <a:endParaRPr lang="ru-RU" sz="2000" dirty="0">
              <a:solidFill>
                <a:srgbClr val="7030A0"/>
              </a:solidFill>
              <a:latin typeface="Times New Roman" pitchFamily="18" charset="0"/>
              <a:cs typeface="Times New Roman" pitchFamily="18" charset="0"/>
            </a:endParaRPr>
          </a:p>
        </p:txBody>
      </p:sp>
      <p:graphicFrame>
        <p:nvGraphicFramePr>
          <p:cNvPr id="8" name="Таблица 7">
            <a:extLst>
              <a:ext uri="{FF2B5EF4-FFF2-40B4-BE49-F238E27FC236}">
                <a16:creationId xmlns:a16="http://schemas.microsoft.com/office/drawing/2014/main" xmlns="" id="{96F5C103-C861-400C-9C3E-BE5ECC9F6DE9}"/>
              </a:ext>
            </a:extLst>
          </p:cNvPr>
          <p:cNvGraphicFramePr>
            <a:graphicFrameLocks noGrp="1"/>
          </p:cNvGraphicFramePr>
          <p:nvPr>
            <p:extLst>
              <p:ext uri="{D42A27DB-BD31-4B8C-83A1-F6EECF244321}">
                <p14:modId xmlns:p14="http://schemas.microsoft.com/office/powerpoint/2010/main" xmlns="" val="3281896933"/>
              </p:ext>
            </p:extLst>
          </p:nvPr>
        </p:nvGraphicFramePr>
        <p:xfrm>
          <a:off x="-857288" y="1071547"/>
          <a:ext cx="11215766" cy="6215106"/>
        </p:xfrm>
        <a:graphic>
          <a:graphicData uri="http://schemas.openxmlformats.org/drawingml/2006/table">
            <a:tbl>
              <a:tblPr firstRow="1" firstCol="1" bandRow="1" bandCol="1"/>
              <a:tblGrid>
                <a:gridCol w="4714908">
                  <a:extLst>
                    <a:ext uri="{9D8B030D-6E8A-4147-A177-3AD203B41FA5}">
                      <a16:colId xmlns:a16="http://schemas.microsoft.com/office/drawing/2014/main" xmlns="" val="3605216451"/>
                    </a:ext>
                  </a:extLst>
                </a:gridCol>
                <a:gridCol w="3500462">
                  <a:extLst>
                    <a:ext uri="{9D8B030D-6E8A-4147-A177-3AD203B41FA5}">
                      <a16:colId xmlns:a16="http://schemas.microsoft.com/office/drawing/2014/main" xmlns="" val="2277171287"/>
                    </a:ext>
                  </a:extLst>
                </a:gridCol>
                <a:gridCol w="1714512">
                  <a:extLst>
                    <a:ext uri="{9D8B030D-6E8A-4147-A177-3AD203B41FA5}">
                      <a16:colId xmlns:a16="http://schemas.microsoft.com/office/drawing/2014/main" xmlns="" val="244997325"/>
                    </a:ext>
                  </a:extLst>
                </a:gridCol>
                <a:gridCol w="1285884">
                  <a:extLst>
                    <a:ext uri="{9D8B030D-6E8A-4147-A177-3AD203B41FA5}">
                      <a16:colId xmlns:a16="http://schemas.microsoft.com/office/drawing/2014/main" xmlns="" val="1349611323"/>
                    </a:ext>
                  </a:extLst>
                </a:gridCol>
              </a:tblGrid>
              <a:tr h="1402990">
                <a:tc>
                  <a:txBody>
                    <a:bodyPr/>
                    <a:lstStyle/>
                    <a:p>
                      <a:pPr algn="ctr">
                        <a:lnSpc>
                          <a:spcPct val="115000"/>
                        </a:lnSpc>
                        <a:spcAft>
                          <a:spcPts val="0"/>
                        </a:spcAft>
                      </a:pPr>
                      <a:r>
                        <a:rPr lang="ro-RO" sz="18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Categoriile de plătitori și de asigurați</a:t>
                      </a:r>
                      <a:endParaRPr lang="ru-RU" sz="18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Tarifele și baza de calcul al contribuției de asigurări sociale</a:t>
                      </a:r>
                      <a:endParaRPr lang="ru-RU" sz="1400"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15000"/>
                        </a:lnSpc>
                        <a:spcAft>
                          <a:spcPts val="0"/>
                        </a:spcAft>
                      </a:pPr>
                      <a:r>
                        <a:rPr lang="ro-RO"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de stat obligatorii </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Termenele de virare a contribuțiilor de asigurări sociale de stat obligatorii</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144" marR="7144"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400" b="1" dirty="0" smtClean="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Tipurile prestațiilor sociale asigurate</a:t>
                      </a:r>
                      <a:endParaRPr lang="ru-RU" sz="14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727615099"/>
                  </a:ext>
                </a:extLst>
              </a:tr>
              <a:tr h="4812116">
                <a:tc>
                  <a:txBody>
                    <a:bodyPr/>
                    <a:lstStyle/>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1.1. Angajatorul, persoana juridică sau fizică asimilată angajatorului: </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pentru persoanele angajate prin contract individual de muncă, persoanele aflate în raporturi de serviciu în baza actului administrativ ori prin alte tipuri de contracte civile în vederea executării de lucrări sau prestării de servicii, cu excepția celor specificate la pct. 1.2, 1.3 și 1.6;</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pentru angajații și/sau alte persoane fizice, în baza contractelor civile, în vederea executării de lucrări sau prestării de servicii, în cazul rezidenților parcurilor pentru tehnologia informației;</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pentru cetățenii Republicii Moldova angajați prin contract în proiecte, instituții și organizații internaționale</a:t>
                      </a:r>
                      <a:r>
                        <a:rPr lang="ro-RO" sz="160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o-RO" sz="16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29%</a:t>
                      </a: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la suma salariilor şi recompenselor calculate lunar  pentru toţi angajaţii pentru angajatorii autorităților/ instituțiilor bugetare și autorităților/ instituțiilor publice la autogestiune, cu excepția instituțiilor de învățămînt superior și a instituțiilor medico-sanitare</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r>
                        <a:rPr lang="ro-RO" sz="1600" b="1"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24%</a:t>
                      </a: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la suma salariilor şi recompenselor calculate lunar  pentru toţi angajaţii pentru angajatorii sectorului privat, instituțiilor de învățămînt superior și ai instituțiilor medico-sanitare</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Lunar, pînă la data de 25 a lunii următoare lunii de gestiune</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144" marR="7144"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o-RO"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Toate tipurile de prestații de asigurări sociale de stat</a:t>
                      </a:r>
                      <a:endParaRPr lang="ru-RU" sz="1600" dirty="0">
                        <a:solidFill>
                          <a:schemeClr val="tx2">
                            <a:lumMod val="1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1435" marR="5143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83300838"/>
                  </a:ext>
                </a:extLst>
              </a:tr>
            </a:tbl>
          </a:graphicData>
        </a:graphic>
      </p:graphicFrame>
    </p:spTree>
    <p:extLst>
      <p:ext uri="{BB962C8B-B14F-4D97-AF65-F5344CB8AC3E}">
        <p14:creationId xmlns:p14="http://schemas.microsoft.com/office/powerpoint/2010/main" xmlns="" val="191567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2935E251-740C-44F9-BEF9-2DB422A2CA17}"/>
              </a:ext>
            </a:extLst>
          </p:cNvPr>
          <p:cNvGraphicFramePr>
            <a:graphicFrameLocks noGrp="1"/>
          </p:cNvGraphicFramePr>
          <p:nvPr>
            <p:extLst>
              <p:ext uri="{D42A27DB-BD31-4B8C-83A1-F6EECF244321}">
                <p14:modId xmlns:p14="http://schemas.microsoft.com/office/powerpoint/2010/main" xmlns="" val="2149953313"/>
              </p:ext>
            </p:extLst>
          </p:nvPr>
        </p:nvGraphicFramePr>
        <p:xfrm>
          <a:off x="1" y="2"/>
          <a:ext cx="9143999" cy="6857992"/>
        </p:xfrm>
        <a:graphic>
          <a:graphicData uri="http://schemas.openxmlformats.org/drawingml/2006/table">
            <a:tbl>
              <a:tblPr>
                <a:tableStyleId>{BC89EF96-8CEA-46FF-86C4-4CE0E7609802}</a:tableStyleId>
              </a:tblPr>
              <a:tblGrid>
                <a:gridCol w="857223">
                  <a:extLst>
                    <a:ext uri="{9D8B030D-6E8A-4147-A177-3AD203B41FA5}">
                      <a16:colId xmlns:a16="http://schemas.microsoft.com/office/drawing/2014/main" xmlns="" val="2552076920"/>
                    </a:ext>
                  </a:extLst>
                </a:gridCol>
                <a:gridCol w="6457977">
                  <a:extLst>
                    <a:ext uri="{9D8B030D-6E8A-4147-A177-3AD203B41FA5}">
                      <a16:colId xmlns:a16="http://schemas.microsoft.com/office/drawing/2014/main" xmlns="" val="2697511796"/>
                    </a:ext>
                  </a:extLst>
                </a:gridCol>
                <a:gridCol w="1828799">
                  <a:extLst>
                    <a:ext uri="{9D8B030D-6E8A-4147-A177-3AD203B41FA5}">
                      <a16:colId xmlns:a16="http://schemas.microsoft.com/office/drawing/2014/main" xmlns="" val="2516209847"/>
                    </a:ext>
                  </a:extLst>
                </a:gridCol>
              </a:tblGrid>
              <a:tr h="1373447">
                <a:tc>
                  <a:txBody>
                    <a:bodyPr/>
                    <a:lstStyle/>
                    <a:p>
                      <a:pPr algn="ctr" fontAlgn="ctr"/>
                      <a:r>
                        <a:rPr lang="en-US" sz="1100" b="1" i="0" u="none" strike="noStrike" dirty="0">
                          <a:solidFill>
                            <a:srgbClr val="000000"/>
                          </a:solidFill>
                          <a:latin typeface="Times New Roman"/>
                        </a:rPr>
                        <a:t>155</a:t>
                      </a:r>
                    </a:p>
                  </a:txBody>
                  <a:tcPr marL="7620" marR="7620" marT="7620" marB="0" anchor="ctr"/>
                </a:tc>
                <a:tc>
                  <a:txBody>
                    <a:bodyPr/>
                    <a:lstStyle/>
                    <a:p>
                      <a:pPr algn="l" fontAlgn="b"/>
                      <a:r>
                        <a:rPr lang="en-US" sz="900" b="0" i="0" u="none" strike="noStrike">
                          <a:solidFill>
                            <a:srgbClr val="000000"/>
                          </a:solidFill>
                          <a:latin typeface="Times New Roman"/>
                        </a:rPr>
                        <a:t>PERSOANĂ, CARE A PRELUNGIT CONCEDIUL ANUAL                                                                   </a:t>
                      </a:r>
                      <a:r>
                        <a:rPr lang="ru-RU" sz="900" b="0" i="0" u="none" strike="noStrike">
                          <a:solidFill>
                            <a:srgbClr val="000000"/>
                          </a:solidFill>
                          <a:latin typeface="Times New Roman"/>
                        </a:rPr>
                        <a:t>ЛИЦО, ПРОДЛИВШЕЕ  ГОДОВОЙ ОТПУСК                                                                                                                                                                                                                                                                                                                                                                                                                                                                                                                                                                                                                                                                   </a:t>
                      </a:r>
                    </a:p>
                  </a:txBody>
                  <a:tcPr marL="7620" marR="7620" marT="7620" marB="0" anchor="b"/>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2217271841"/>
                  </a:ext>
                </a:extLst>
              </a:tr>
              <a:tr h="396515">
                <a:tc rowSpan="4">
                  <a:txBody>
                    <a:bodyPr/>
                    <a:lstStyle/>
                    <a:p>
                      <a:pPr algn="ctr" fontAlgn="ctr"/>
                      <a:r>
                        <a:rPr lang="en-US" sz="1200" b="1" i="0" u="none" strike="noStrike">
                          <a:solidFill>
                            <a:srgbClr val="000000"/>
                          </a:solidFill>
                          <a:latin typeface="Times New Roman"/>
                        </a:rPr>
                        <a:t>156</a:t>
                      </a:r>
                    </a:p>
                  </a:txBody>
                  <a:tcPr marL="7620" marR="7620" marT="7620" marB="0" anchor="ctr"/>
                </a:tc>
                <a:tc rowSpan="4">
                  <a:txBody>
                    <a:bodyPr/>
                    <a:lstStyle/>
                    <a:p>
                      <a:pPr algn="l" fontAlgn="ctr"/>
                      <a:r>
                        <a:rPr lang="en-US" sz="900" b="0" i="0" u="none" strike="noStrike">
                          <a:solidFill>
                            <a:srgbClr val="000000"/>
                          </a:solidFill>
                          <a:latin typeface="Times New Roman"/>
                        </a:rPr>
                        <a:t>PERSOANĂ CARE SI-A RELUAT ACTIVITATEA CU PROGRAM PARŢIAL PINA LA EXPIRAREA CONCEDIULUI PENTRU  ÎNGRIJIREA COPULULUI   PÎNĂ LA VÎRSTA DE 3 ANI                                                                                                                                    </a:t>
                      </a:r>
                      <a:r>
                        <a:rPr lang="ru-RU" sz="900" b="0" i="0" u="none" strike="noStrike">
                          <a:solidFill>
                            <a:srgbClr val="000000"/>
                          </a:solidFill>
                          <a:latin typeface="Times New Roman"/>
                        </a:rPr>
                        <a:t>ЛИЦО, КОТОРОЕ ВОЗОБНОВИЛО ТРУДОВУЮ ДЕЯТЕЛЬНОСТЬ ПО СОКРАЩЕННОМУ РАБОЧЕМУ ГРАФИКУ ДО ОКОНЧАНИЯ   ОТПУСКА ПО УХОДУ ЗА РЕБЕНКОМ  ДО 3 ЛЕТ</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972359855"/>
                  </a:ext>
                </a:extLst>
              </a:tr>
              <a:tr h="42204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75411148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89569817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25382464"/>
                  </a:ext>
                </a:extLst>
              </a:tr>
              <a:tr h="730556">
                <a:tc>
                  <a:txBody>
                    <a:bodyPr/>
                    <a:lstStyle/>
                    <a:p>
                      <a:pPr algn="ctr" fontAlgn="ctr"/>
                      <a:r>
                        <a:rPr lang="en-US" sz="1200" b="1" i="0" u="none" strike="noStrike">
                          <a:solidFill>
                            <a:srgbClr val="000000"/>
                          </a:solidFill>
                          <a:latin typeface="Times New Roman"/>
                        </a:rPr>
                        <a:t>159</a:t>
                      </a:r>
                    </a:p>
                  </a:txBody>
                  <a:tcPr marL="7620" marR="7620" marT="7620" marB="0" anchor="ctr"/>
                </a:tc>
                <a:tc>
                  <a:txBody>
                    <a:bodyPr/>
                    <a:lstStyle/>
                    <a:p>
                      <a:pPr algn="l" fontAlgn="b"/>
                      <a:r>
                        <a:rPr lang="en-US" sz="900" b="0" i="0" u="none" strike="noStrike">
                          <a:solidFill>
                            <a:srgbClr val="000000"/>
                          </a:solidFill>
                          <a:latin typeface="Times New Roman"/>
                        </a:rPr>
                        <a:t>PERSOANĂ CARE  SE AFLĂ ÎN CONCEDIU NEPLATIT   (DIN CONT PROPRIU)                                                                                                                                      </a:t>
                      </a:r>
                      <a:r>
                        <a:rPr lang="ru-RU" sz="900" b="0" i="0" u="none" strike="noStrike">
                          <a:solidFill>
                            <a:srgbClr val="000000"/>
                          </a:solidFill>
                          <a:latin typeface="Times New Roman"/>
                        </a:rPr>
                        <a:t>ЛИЦО, НАХОДЯЩЕЕСЯ В НЕОПЛАЧИВАЕМОМ ОТПУСКЕ (ЗА СВОЙ СЧЕТ)                                                                       </a:t>
                      </a:r>
                    </a:p>
                  </a:txBody>
                  <a:tcPr marL="7620" marR="7620" marT="7620" marB="0" anchor="b"/>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9418920"/>
                  </a:ext>
                </a:extLst>
              </a:tr>
              <a:tr h="787288">
                <a:tc rowSpan="4">
                  <a:txBody>
                    <a:bodyPr/>
                    <a:lstStyle/>
                    <a:p>
                      <a:pPr algn="ctr" fontAlgn="ctr"/>
                      <a:r>
                        <a:rPr lang="en-US" sz="1200" b="1" i="0" u="none" strike="noStrike">
                          <a:solidFill>
                            <a:srgbClr val="000000"/>
                          </a:solidFill>
                          <a:latin typeface="Times New Roman"/>
                        </a:rPr>
                        <a:t>160</a:t>
                      </a:r>
                    </a:p>
                  </a:txBody>
                  <a:tcPr marL="7620" marR="7620" marT="7620" marB="0" anchor="ctr"/>
                </a:tc>
                <a:tc rowSpan="4">
                  <a:txBody>
                    <a:bodyPr/>
                    <a:lstStyle/>
                    <a:p>
                      <a:pPr algn="l" fontAlgn="ctr"/>
                      <a:r>
                        <a:rPr lang="en-US" sz="900" b="0" i="0" u="none" strike="noStrike" dirty="0">
                          <a:solidFill>
                            <a:srgbClr val="000000"/>
                          </a:solidFill>
                          <a:latin typeface="Times New Roman"/>
                        </a:rPr>
                        <a:t>PERSOANĂ CARE  SE AFLĂ ÎN CONCEDIU ORDINAR PLATIT                                                                                                                             </a:t>
                      </a:r>
                      <a:r>
                        <a:rPr lang="ru-RU" sz="900" b="0" i="0" u="none" strike="noStrike" dirty="0">
                          <a:solidFill>
                            <a:srgbClr val="000000"/>
                          </a:solidFill>
                          <a:latin typeface="Times New Roman"/>
                        </a:rPr>
                        <a:t>ЛИЦО, НАХОДЯЩЕЕСЯ В ОЧЕРЕДНОМ ОПЛАЧИВАЕМОМ ОТПУСКЕ</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300430283"/>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481314280"/>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4098137568"/>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3240386381"/>
                  </a:ext>
                </a:extLst>
              </a:tr>
              <a:tr h="217413">
                <a:tc rowSpan="5">
                  <a:txBody>
                    <a:bodyPr/>
                    <a:lstStyle/>
                    <a:p>
                      <a:pPr algn="ctr" fontAlgn="ctr"/>
                      <a:r>
                        <a:rPr lang="en-US" sz="1200" b="1" i="0" u="none" strike="noStrike">
                          <a:solidFill>
                            <a:srgbClr val="000000"/>
                          </a:solidFill>
                          <a:latin typeface="Times New Roman"/>
                        </a:rPr>
                        <a:t>16011</a:t>
                      </a:r>
                    </a:p>
                  </a:txBody>
                  <a:tcPr marL="7620" marR="7620" marT="7620" marB="0" anchor="ctr"/>
                </a:tc>
                <a:tc rowSpan="5">
                  <a:txBody>
                    <a:bodyPr/>
                    <a:lstStyle/>
                    <a:p>
                      <a:pPr algn="l" fontAlgn="ctr"/>
                      <a:r>
                        <a:rPr lang="en-US" sz="900" b="0" i="0" u="none" strike="noStrike">
                          <a:solidFill>
                            <a:srgbClr val="000000"/>
                          </a:solidFill>
                          <a:latin typeface="Times New Roman"/>
                        </a:rPr>
                        <a:t>PERSOANĂ CARE  SE AFLĂ ÎN CONCEDIU DE STUDII                                                                                                                             </a:t>
                      </a:r>
                      <a:r>
                        <a:rPr lang="ru-RU" sz="900" b="0" i="0" u="none" strike="noStrike">
                          <a:solidFill>
                            <a:srgbClr val="000000"/>
                          </a:solidFill>
                          <a:latin typeface="Times New Roman"/>
                        </a:rPr>
                        <a:t>ЛИЦО, НАХОДЯЩЕЕСЯ В УЧЕБНОМ ОТПУСКЕ</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595523828"/>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843996700"/>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3283234554"/>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527435352"/>
                  </a:ext>
                </a:extLst>
              </a:tr>
              <a:tr h="217413">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427121492"/>
                  </a:ext>
                </a:extLst>
              </a:tr>
              <a:tr h="217413">
                <a:tc rowSpan="4">
                  <a:txBody>
                    <a:bodyPr/>
                    <a:lstStyle/>
                    <a:p>
                      <a:pPr algn="ctr" fontAlgn="ctr"/>
                      <a:r>
                        <a:rPr lang="en-US" sz="1200" b="1" i="0" u="none" strike="noStrike">
                          <a:solidFill>
                            <a:srgbClr val="000000"/>
                          </a:solidFill>
                          <a:latin typeface="Times New Roman"/>
                        </a:rPr>
                        <a:t>16012</a:t>
                      </a:r>
                    </a:p>
                  </a:txBody>
                  <a:tcPr marL="7620" marR="7620" marT="7620" marB="0" anchor="ct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1941220441"/>
                  </a:ext>
                </a:extLst>
              </a:tr>
              <a:tr h="217413">
                <a:tc vMerge="1">
                  <a:txBody>
                    <a:bodyPr/>
                    <a:lstStyle/>
                    <a:p>
                      <a:endParaRPr lang="en-US"/>
                    </a:p>
                  </a:txBody>
                  <a:tcP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1222450696"/>
                  </a:ext>
                </a:extLst>
              </a:tr>
              <a:tr h="321772">
                <a:tc vMerge="1">
                  <a:txBody>
                    <a:bodyPr/>
                    <a:lstStyle/>
                    <a:p>
                      <a:endParaRPr lang="en-US"/>
                    </a:p>
                  </a:txBody>
                  <a:tcPr/>
                </a:tc>
                <a:tc>
                  <a:txBody>
                    <a:bodyPr/>
                    <a:lstStyle/>
                    <a:p>
                      <a:pPr algn="l" fontAlgn="ctr"/>
                      <a:r>
                        <a:rPr lang="en-US" sz="900" b="0" i="0" u="none" strike="noStrike">
                          <a:solidFill>
                            <a:srgbClr val="000000"/>
                          </a:solidFill>
                          <a:latin typeface="Times New Roman"/>
                        </a:rPr>
                        <a:t>PERSOANĂ CARE  SE AFLĂ ÎN CONCEDIU  SUPLIMENTAR PLĂTIT                                                                                                                           </a:t>
                      </a:r>
                      <a:r>
                        <a:rPr lang="ru-RU" sz="900" b="0" i="0" u="none" strike="noStrike">
                          <a:solidFill>
                            <a:srgbClr val="000000"/>
                          </a:solidFill>
                          <a:latin typeface="Times New Roman"/>
                        </a:rPr>
                        <a:t>ЛИЦО, НАХОДЯЩЕЕСЯ В ДОПОЛНИТЕЛЬНОМ ОПЛАЧИВАЕМОМ ОТПУСКЕ</a:t>
                      </a:r>
                    </a:p>
                  </a:txBody>
                  <a:tcPr marL="7620" marR="7620" marT="7620" marB="0" anchor="ct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2463669006"/>
                  </a:ext>
                </a:extLst>
              </a:tr>
              <a:tr h="217413">
                <a:tc vMerge="1">
                  <a:txBody>
                    <a:bodyPr/>
                    <a:lstStyle/>
                    <a:p>
                      <a:endParaRPr lang="en-US"/>
                    </a:p>
                  </a:txBody>
                  <a:tcPr/>
                </a:tc>
                <a:tc>
                  <a:txBody>
                    <a:bodyPr/>
                    <a:lstStyle/>
                    <a:p>
                      <a:pPr algn="l" fontAlgn="ctr"/>
                      <a:r>
                        <a:rPr lang="en-US" sz="900" b="0" i="0" u="none" strike="noStrike">
                          <a:solidFill>
                            <a:srgbClr val="000000"/>
                          </a:solidFill>
                          <a:latin typeface="Times New Roman"/>
                        </a:rPr>
                        <a:t> </a:t>
                      </a:r>
                    </a:p>
                  </a:txBody>
                  <a:tcPr marL="7620" marR="7620" marT="7620" marB="0" anchor="ctr"/>
                </a:tc>
                <a:tc>
                  <a:txBody>
                    <a:bodyPr/>
                    <a:lstStyle/>
                    <a:p>
                      <a:pPr algn="ctr" fontAlgn="ctr"/>
                      <a:r>
                        <a:rPr lang="en-US" sz="1200" b="0" i="0" u="none" strike="noStrike" dirty="0">
                          <a:solidFill>
                            <a:srgbClr val="000000"/>
                          </a:solidFill>
                          <a:latin typeface="Times New Roman"/>
                        </a:rPr>
                        <a:t>32%</a:t>
                      </a:r>
                    </a:p>
                  </a:txBody>
                  <a:tcPr marL="7620" marR="7620" marT="7620" marB="0" anchor="ctr"/>
                </a:tc>
                <a:extLst>
                  <a:ext uri="{0D108BD9-81ED-4DB2-BD59-A6C34878D82A}">
                    <a16:rowId xmlns:a16="http://schemas.microsoft.com/office/drawing/2014/main" xmlns="" val="3757397241"/>
                  </a:ext>
                </a:extLst>
              </a:tr>
            </a:tbl>
          </a:graphicData>
        </a:graphic>
      </p:graphicFrame>
    </p:spTree>
    <p:extLst>
      <p:ext uri="{BB962C8B-B14F-4D97-AF65-F5344CB8AC3E}">
        <p14:creationId xmlns:p14="http://schemas.microsoft.com/office/powerpoint/2010/main" xmlns="" val="3565544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EF26E260-1123-435D-B8C8-D3C5CB8F1FB9}"/>
              </a:ext>
            </a:extLst>
          </p:cNvPr>
          <p:cNvGraphicFramePr>
            <a:graphicFrameLocks noGrp="1"/>
          </p:cNvGraphicFramePr>
          <p:nvPr>
            <p:extLst>
              <p:ext uri="{D42A27DB-BD31-4B8C-83A1-F6EECF244321}">
                <p14:modId xmlns:p14="http://schemas.microsoft.com/office/powerpoint/2010/main" xmlns="" val="566941004"/>
              </p:ext>
            </p:extLst>
          </p:nvPr>
        </p:nvGraphicFramePr>
        <p:xfrm>
          <a:off x="0" y="0"/>
          <a:ext cx="9143999" cy="6857999"/>
        </p:xfrm>
        <a:graphic>
          <a:graphicData uri="http://schemas.openxmlformats.org/drawingml/2006/table">
            <a:tbl>
              <a:tblPr>
                <a:tableStyleId>{B301B821-A1FF-4177-AEE7-76D212191A09}</a:tableStyleId>
              </a:tblPr>
              <a:tblGrid>
                <a:gridCol w="786580">
                  <a:extLst>
                    <a:ext uri="{9D8B030D-6E8A-4147-A177-3AD203B41FA5}">
                      <a16:colId xmlns:a16="http://schemas.microsoft.com/office/drawing/2014/main" xmlns="" val="166260327"/>
                    </a:ext>
                  </a:extLst>
                </a:gridCol>
                <a:gridCol w="5571613">
                  <a:extLst>
                    <a:ext uri="{9D8B030D-6E8A-4147-A177-3AD203B41FA5}">
                      <a16:colId xmlns:a16="http://schemas.microsoft.com/office/drawing/2014/main" xmlns="" val="3072394237"/>
                    </a:ext>
                  </a:extLst>
                </a:gridCol>
                <a:gridCol w="2785806">
                  <a:extLst>
                    <a:ext uri="{9D8B030D-6E8A-4147-A177-3AD203B41FA5}">
                      <a16:colId xmlns:a16="http://schemas.microsoft.com/office/drawing/2014/main" xmlns="" val="3185452794"/>
                    </a:ext>
                  </a:extLst>
                </a:gridCol>
              </a:tblGrid>
              <a:tr h="910737">
                <a:tc rowSpan="2">
                  <a:txBody>
                    <a:bodyPr/>
                    <a:lstStyle/>
                    <a:p>
                      <a:pPr algn="ctr" fontAlgn="ctr"/>
                      <a:r>
                        <a:rPr lang="en-US" sz="1200" b="1" i="0" u="none" strike="noStrike">
                          <a:solidFill>
                            <a:srgbClr val="000000"/>
                          </a:solidFill>
                          <a:latin typeface="Times New Roman"/>
                        </a:rPr>
                        <a:t>161</a:t>
                      </a:r>
                    </a:p>
                  </a:txBody>
                  <a:tcPr marL="7620" marR="7620" marT="7620" marB="0" anchor="ctr"/>
                </a:tc>
                <a:tc rowSpan="2">
                  <a:txBody>
                    <a:bodyPr/>
                    <a:lstStyle/>
                    <a:p>
                      <a:pPr algn="l" fontAlgn="ctr"/>
                      <a:r>
                        <a:rPr lang="en-US" sz="900" b="0" i="0" u="none" strike="noStrike">
                          <a:solidFill>
                            <a:srgbClr val="000000"/>
                          </a:solidFill>
                          <a:latin typeface="Times New Roman"/>
                        </a:rPr>
                        <a:t>PERSOANĂ ANGAJATĂ ÎN BAZA CONTRACTULUI INDIVIDUAL DE MUNCĂ ÎN SECTORUL AGRAR ANTRENATĂ ÎN ALTE ACTIVITĂŢI DECÎT CELE DIN GRUPELE  01.1-01.6 DIN CLASIFICATORUL ACTIVITĂŢIILOR DIN ECONOMIA MOLDOVEI                                                                                                                                                                                         </a:t>
                      </a:r>
                      <a:r>
                        <a:rPr lang="ru-RU" sz="900" b="0" i="0" u="none" strike="noStrike">
                          <a:solidFill>
                            <a:srgbClr val="000000"/>
                          </a:solidFill>
                          <a:latin typeface="Times New Roman"/>
                        </a:rPr>
                        <a:t>ЛИЦО, РАБОТАЮЩЕЕ ПО ИНДИВИДУАЛЬНОМУ ТРУДОВОМУ ДОГОВОРУ В СЕЛЬСКОХОЗЯЙСТВЕННОМ СЕКТОРЕ  ДЛЯ  ВЫПОЛНЕНИЯ  РАБОТ, ЗА ИСКЛЮЧЕНИЕМ  ПРЕДУСМОТРЕННЫХ ГРУППАМИ 01.1- 01.6 КЛАССИФИКАТОРА ЭКОНОМИЧЕСКОЙ ДЕЯТЕЛЬНОСТИ МОЛДОВЫ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764691120"/>
                  </a:ext>
                </a:extLst>
              </a:tr>
              <a:tr h="943169">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2941135939"/>
                  </a:ext>
                </a:extLst>
              </a:tr>
              <a:tr h="1207107">
                <a:tc>
                  <a:txBody>
                    <a:bodyPr/>
                    <a:lstStyle/>
                    <a:p>
                      <a:pPr algn="ctr" fontAlgn="ctr"/>
                      <a:r>
                        <a:rPr lang="en-US" sz="1200" b="1" i="0" u="none" strike="noStrike">
                          <a:solidFill>
                            <a:srgbClr val="000000"/>
                          </a:solidFill>
                          <a:latin typeface="Times New Roman"/>
                        </a:rPr>
                        <a:t>162</a:t>
                      </a:r>
                    </a:p>
                  </a:txBody>
                  <a:tcPr marL="7620" marR="7620" marT="7620" marB="0" anchor="ctr"/>
                </a:tc>
                <a:tc>
                  <a:txBody>
                    <a:bodyPr/>
                    <a:lstStyle/>
                    <a:p>
                      <a:pPr algn="l" fontAlgn="ctr"/>
                      <a:r>
                        <a:rPr lang="en-US" sz="900" b="0" i="0" u="none" strike="noStrike">
                          <a:solidFill>
                            <a:srgbClr val="000000"/>
                          </a:solidFill>
                          <a:latin typeface="Times New Roman"/>
                        </a:rPr>
                        <a:t>PERSOANA ANGAJATĂ ÎN BAZA CONTRACTULUI INDIVIDUAL DE MUNCĂ, REZIDENTUL PARCULUI DIN DOMENIUL TEHNOLOGIEI INFORMAŢIILOR                                                                                                                                                                                     </a:t>
                      </a:r>
                      <a:r>
                        <a:rPr lang="ru-RU" sz="900" b="0" i="0" u="none" strike="noStrike">
                          <a:solidFill>
                            <a:srgbClr val="000000"/>
                          </a:solidFill>
                          <a:latin typeface="Times New Roman"/>
                        </a:rPr>
                        <a:t>ЛИЦО, РАБОТАЮЩЕЕ ПО ИНДИВИДУАЛЬНОМУ ТРУДОВОМУ ДОГОВОРУ, РЕЗИДЕНТ ПАРКА СФЕРЫ ИНФОРМАЦИОННЫХ ТЕХНОЛОГИЙ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635545029"/>
                  </a:ext>
                </a:extLst>
              </a:tr>
              <a:tr h="2039331">
                <a:tc>
                  <a:txBody>
                    <a:bodyPr/>
                    <a:lstStyle/>
                    <a:p>
                      <a:pPr algn="ctr" fontAlgn="ctr"/>
                      <a:r>
                        <a:rPr lang="en-US" sz="1200" b="1" i="0" u="none" strike="noStrike">
                          <a:solidFill>
                            <a:srgbClr val="000000"/>
                          </a:solidFill>
                          <a:latin typeface="Times New Roman"/>
                        </a:rPr>
                        <a:t>16211</a:t>
                      </a:r>
                    </a:p>
                  </a:txBody>
                  <a:tcPr marL="7620" marR="7620" marT="7620" marB="0" anchor="ctr"/>
                </a:tc>
                <a:tc>
                  <a:txBody>
                    <a:bodyPr/>
                    <a:lstStyle/>
                    <a:p>
                      <a:pPr algn="l" fontAlgn="ctr"/>
                      <a:r>
                        <a:rPr lang="en-US" sz="900" b="0" i="0" u="none" strike="noStrike" dirty="0">
                          <a:solidFill>
                            <a:srgbClr val="000000"/>
                          </a:solidFill>
                          <a:latin typeface="Times New Roman"/>
                        </a:rPr>
                        <a:t>PERSOANA ANGAJATĂ ÎN BAZA CONTRACTULUI INDIVIDUAL DE MUNCĂ, REZIDENTUL PARCULUI DIN DOMENIUL TEHNOLOGIEI INFORMAŢIILOR, CARE ŞI-A RELUAT ACTIVITATEA CU PROGRAM PARŢIAL PÎNĂ LA EXPIRAREA CONCEDIULUI PENTRU ÎNGRIJIREA COPILULUI  PÎNĂ LA VÎRSTA DE 3 ANI                                                                                                                                                                                </a:t>
                      </a:r>
                      <a:r>
                        <a:rPr lang="ru-RU" sz="900" b="0" i="0" u="none" strike="noStrike" dirty="0">
                          <a:solidFill>
                            <a:srgbClr val="000000"/>
                          </a:solidFill>
                          <a:latin typeface="Times New Roman"/>
                        </a:rPr>
                        <a:t>ЛИЦО, РАБОТАЮЩЕЕ ПО ИНДИВИДУАЛЬНОМУ ТРУДОВОМУ ДОГОВОРУ, РЕЗИДЕНТ ПАРКА СФЕРЫ ИНФОРМАЦИОННЫХ ТЕХНОЛОГИЙ, КОТОРОЕ ВОЗОБНОВИЛО ТРУДОВУЮ ДЕЯТЕЛЬНОСТЬ ПО СОКРАЩЕННОМУ РАБОЧЕМУ ГРАФИКУ ДО ОКОНЧАНИЯ   ОТПУСКА ПО УХОДУ ЗА РЕБЕНКОМ   ДО 3 ЛЕТ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096000510"/>
                  </a:ext>
                </a:extLst>
              </a:tr>
              <a:tr h="558195">
                <a:tc rowSpan="2">
                  <a:txBody>
                    <a:bodyPr/>
                    <a:lstStyle/>
                    <a:p>
                      <a:pPr algn="ctr" fontAlgn="b"/>
                      <a:r>
                        <a:rPr lang="en-US" sz="1200" b="1" i="0" u="none" strike="noStrike">
                          <a:solidFill>
                            <a:srgbClr val="000000"/>
                          </a:solidFill>
                          <a:latin typeface="Times New Roman"/>
                        </a:rPr>
                        <a:t>163</a:t>
                      </a:r>
                    </a:p>
                  </a:txBody>
                  <a:tcPr marL="7620" marR="7620" marT="7620" marB="0" anchor="b"/>
                </a:tc>
                <a:tc rowSpan="2">
                  <a:txBody>
                    <a:bodyPr/>
                    <a:lstStyle/>
                    <a:p>
                      <a:pPr algn="l" fontAlgn="ctr"/>
                      <a:r>
                        <a:rPr lang="en-US" sz="900" b="0" i="0" u="none" strike="noStrike">
                          <a:solidFill>
                            <a:srgbClr val="000000"/>
                          </a:solidFill>
                          <a:latin typeface="Times New Roman"/>
                        </a:rPr>
                        <a:t>PERSOANĂ, MEMBRU AL CONSILIULUI DE ADMINISTRA'ŢIE                                                                                                                                                                                        </a:t>
                      </a:r>
                      <a:r>
                        <a:rPr lang="ru-RU" sz="900" b="0" i="0" u="none" strike="noStrike">
                          <a:solidFill>
                            <a:srgbClr val="000000"/>
                          </a:solidFill>
                          <a:latin typeface="Times New Roman"/>
                        </a:rPr>
                        <a:t>ЛИЦО, ЧЛЕН АДМИНИСТРАТИВНОГО СОВЕТА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2964624144"/>
                  </a:ext>
                </a:extLst>
              </a:tr>
              <a:tr h="558195">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981410171"/>
                  </a:ext>
                </a:extLst>
              </a:tr>
              <a:tr h="641265">
                <a:tc>
                  <a:txBody>
                    <a:bodyPr/>
                    <a:lstStyle/>
                    <a:p>
                      <a:pPr algn="ctr" fontAlgn="b"/>
                      <a:r>
                        <a:rPr lang="en-US" sz="1200" b="1" i="0" u="none" strike="noStrike">
                          <a:solidFill>
                            <a:srgbClr val="000000"/>
                          </a:solidFill>
                          <a:latin typeface="Times New Roman"/>
                        </a:rPr>
                        <a:t>167</a:t>
                      </a:r>
                    </a:p>
                  </a:txBody>
                  <a:tcPr marL="7620" marR="7620" marT="7620" marB="0" anchor="b"/>
                </a:tc>
                <a:tc>
                  <a:txBody>
                    <a:bodyPr/>
                    <a:lstStyle/>
                    <a:p>
                      <a:pPr algn="l" fontAlgn="ctr"/>
                      <a:r>
                        <a:rPr lang="en-US" sz="900" b="0" i="0" u="none" strike="noStrike">
                          <a:solidFill>
                            <a:srgbClr val="000000"/>
                          </a:solidFill>
                          <a:latin typeface="Times New Roman"/>
                        </a:rPr>
                        <a:t>PERSOANĂ FIZICĂ CARE DESFĂŞOARĂ ACTIVITĂŢI INDEPENDENTE  ÎN DOMENIUL COMERŢULUI CU AMĂNUNTUL                                                                                                                                     </a:t>
                      </a:r>
                      <a:r>
                        <a:rPr lang="ru-RU" sz="900" b="0" i="0" u="none" strike="noStrike">
                          <a:solidFill>
                            <a:srgbClr val="000000"/>
                          </a:solidFill>
                          <a:latin typeface="Times New Roman"/>
                        </a:rPr>
                        <a:t>ФИЗИЧЕСКОЕ ЛИЦО, КОТОРОЕ ОСУЩЕСТВЛЯЕТ САМОСТОЯТЕЛЬНУЮ ДЕЯТЕЛЬНОСТЬ В СФЕРЕ РОЗНИЧНОЙ ТОРГОВЛИ</a:t>
                      </a:r>
                    </a:p>
                  </a:txBody>
                  <a:tcPr marL="7620" marR="7620" marT="7620" marB="0" anchor="ctr"/>
                </a:tc>
                <a:tc>
                  <a:txBody>
                    <a:bodyPr/>
                    <a:lstStyle/>
                    <a:p>
                      <a:pPr algn="ctr" fontAlgn="ctr"/>
                      <a:r>
                        <a:rPr lang="en-US" sz="1200" b="0" i="0" u="none" strike="noStrike" dirty="0">
                          <a:solidFill>
                            <a:srgbClr val="000000"/>
                          </a:solidFill>
                          <a:latin typeface="Times New Roman"/>
                        </a:rPr>
                        <a:t>11331</a:t>
                      </a:r>
                    </a:p>
                  </a:txBody>
                  <a:tcPr marL="7620" marR="7620" marT="7620" marB="0" anchor="ctr"/>
                </a:tc>
                <a:extLst>
                  <a:ext uri="{0D108BD9-81ED-4DB2-BD59-A6C34878D82A}">
                    <a16:rowId xmlns:a16="http://schemas.microsoft.com/office/drawing/2014/main" xmlns="" val="3807339797"/>
                  </a:ext>
                </a:extLst>
              </a:tr>
            </a:tbl>
          </a:graphicData>
        </a:graphic>
      </p:graphicFrame>
    </p:spTree>
    <p:extLst>
      <p:ext uri="{BB962C8B-B14F-4D97-AF65-F5344CB8AC3E}">
        <p14:creationId xmlns:p14="http://schemas.microsoft.com/office/powerpoint/2010/main" xmlns="" val="24058612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7DAA27E0-012A-4BF8-8289-67A73425C344}"/>
              </a:ext>
            </a:extLst>
          </p:cNvPr>
          <p:cNvGraphicFramePr>
            <a:graphicFrameLocks noGrp="1"/>
          </p:cNvGraphicFramePr>
          <p:nvPr>
            <p:extLst>
              <p:ext uri="{D42A27DB-BD31-4B8C-83A1-F6EECF244321}">
                <p14:modId xmlns:p14="http://schemas.microsoft.com/office/powerpoint/2010/main" xmlns="" val="159146442"/>
              </p:ext>
            </p:extLst>
          </p:nvPr>
        </p:nvGraphicFramePr>
        <p:xfrm>
          <a:off x="278295" y="142851"/>
          <a:ext cx="8517835" cy="6500858"/>
        </p:xfrm>
        <a:graphic>
          <a:graphicData uri="http://schemas.openxmlformats.org/drawingml/2006/table">
            <a:tbl>
              <a:tblPr>
                <a:tableStyleId>{BC89EF96-8CEA-46FF-86C4-4CE0E7609802}</a:tableStyleId>
              </a:tblPr>
              <a:tblGrid>
                <a:gridCol w="732717">
                  <a:extLst>
                    <a:ext uri="{9D8B030D-6E8A-4147-A177-3AD203B41FA5}">
                      <a16:colId xmlns:a16="http://schemas.microsoft.com/office/drawing/2014/main" xmlns="" val="134869141"/>
                    </a:ext>
                  </a:extLst>
                </a:gridCol>
                <a:gridCol w="5190078">
                  <a:extLst>
                    <a:ext uri="{9D8B030D-6E8A-4147-A177-3AD203B41FA5}">
                      <a16:colId xmlns:a16="http://schemas.microsoft.com/office/drawing/2014/main" xmlns="" val="1068551650"/>
                    </a:ext>
                  </a:extLst>
                </a:gridCol>
                <a:gridCol w="2595040">
                  <a:extLst>
                    <a:ext uri="{9D8B030D-6E8A-4147-A177-3AD203B41FA5}">
                      <a16:colId xmlns:a16="http://schemas.microsoft.com/office/drawing/2014/main" xmlns="" val="2110934997"/>
                    </a:ext>
                  </a:extLst>
                </a:gridCol>
              </a:tblGrid>
              <a:tr h="486570">
                <a:tc rowSpan="4">
                  <a:txBody>
                    <a:bodyPr/>
                    <a:lstStyle/>
                    <a:p>
                      <a:pPr algn="ctr" fontAlgn="ctr"/>
                      <a:r>
                        <a:rPr lang="en-US" sz="1200" b="1" i="0" u="none" strike="noStrike" dirty="0">
                          <a:solidFill>
                            <a:srgbClr val="000000"/>
                          </a:solidFill>
                          <a:latin typeface="Times New Roman"/>
                        </a:rPr>
                        <a:t>168</a:t>
                      </a:r>
                    </a:p>
                  </a:txBody>
                  <a:tcPr marL="7620" marR="7620" marT="7620" marB="0" anchor="ctr"/>
                </a:tc>
                <a:tc rowSpan="4">
                  <a:txBody>
                    <a:bodyPr/>
                    <a:lstStyle/>
                    <a:p>
                      <a:pPr algn="l" fontAlgn="ctr"/>
                      <a:r>
                        <a:rPr lang="en-US" sz="900" b="0" i="0" u="none" strike="noStrike">
                          <a:solidFill>
                            <a:srgbClr val="000000"/>
                          </a:solidFill>
                          <a:latin typeface="Times New Roman"/>
                        </a:rPr>
                        <a:t>PERSOANĂ RESTABILITĂ LA SERVICIU ÎN BAZA HOTĂRÎRII INSTANŢEI DE JUDECATĂ                                                                                                                                      </a:t>
                      </a:r>
                      <a:r>
                        <a:rPr lang="ru-RU" sz="900" b="0" i="0" u="none" strike="noStrike">
                          <a:solidFill>
                            <a:srgbClr val="000000"/>
                          </a:solidFill>
                          <a:latin typeface="Times New Roman"/>
                        </a:rPr>
                        <a:t>ЛИЦО, КОТОРОЕ БЫЛО ВОССТАНОВЛЕНО НА РАБОТЕ ПО РЕШЕНИЮ СУДЕБНОГО ОРГАНА</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3419763504"/>
                  </a:ext>
                </a:extLst>
              </a:tr>
              <a:tr h="389259">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207056643"/>
                  </a:ext>
                </a:extLst>
              </a:tr>
              <a:tr h="45008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39%</a:t>
                      </a:r>
                    </a:p>
                  </a:txBody>
                  <a:tcPr marL="7620" marR="7620" marT="7620" marB="0" anchor="ctr"/>
                </a:tc>
                <a:extLst>
                  <a:ext uri="{0D108BD9-81ED-4DB2-BD59-A6C34878D82A}">
                    <a16:rowId xmlns:a16="http://schemas.microsoft.com/office/drawing/2014/main" xmlns="" val="1514031524"/>
                  </a:ext>
                </a:extLst>
              </a:tr>
              <a:tr h="42575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32%</a:t>
                      </a:r>
                    </a:p>
                  </a:txBody>
                  <a:tcPr marL="7620" marR="7620" marT="7620" marB="0" anchor="ctr"/>
                </a:tc>
                <a:extLst>
                  <a:ext uri="{0D108BD9-81ED-4DB2-BD59-A6C34878D82A}">
                    <a16:rowId xmlns:a16="http://schemas.microsoft.com/office/drawing/2014/main" xmlns="" val="2633122200"/>
                  </a:ext>
                </a:extLst>
              </a:tr>
              <a:tr h="425750">
                <a:tc rowSpan="2">
                  <a:txBody>
                    <a:bodyPr/>
                    <a:lstStyle/>
                    <a:p>
                      <a:pPr algn="ctr" fontAlgn="b"/>
                      <a:r>
                        <a:rPr lang="en-US" sz="1200" b="1" i="0" u="none" strike="noStrike">
                          <a:solidFill>
                            <a:srgbClr val="000000"/>
                          </a:solidFill>
                          <a:latin typeface="Times New Roman"/>
                        </a:rPr>
                        <a:t>170</a:t>
                      </a:r>
                    </a:p>
                  </a:txBody>
                  <a:tcPr marL="7620" marR="7620" marT="7620" marB="0" anchor="b"/>
                </a:tc>
                <a:tc rowSpan="2">
                  <a:txBody>
                    <a:bodyPr/>
                    <a:lstStyle/>
                    <a:p>
                      <a:pPr algn="l" fontAlgn="ctr"/>
                      <a:r>
                        <a:rPr lang="en-US" sz="900" b="0" i="0" u="none" strike="noStrike">
                          <a:solidFill>
                            <a:srgbClr val="000000"/>
                          </a:solidFill>
                          <a:latin typeface="Times New Roman"/>
                        </a:rPr>
                        <a:t>PERSOANĂ ANGAJATĂ CARE ACTIVEAZĂ ÎN PROIECTE (PROGRAME) CU FINANŢARE EXTERNĂ                                                                                                                                                </a:t>
                      </a:r>
                      <a:r>
                        <a:rPr lang="ru-RU" sz="900" b="0" i="0" u="none" strike="noStrike">
                          <a:solidFill>
                            <a:srgbClr val="000000"/>
                          </a:solidFill>
                          <a:latin typeface="Times New Roman"/>
                        </a:rPr>
                        <a:t>ЛИЦО РАБОТАЮЩЕЕ В ПРОЕКТАХ (ПРОГРАММАХ) С ВНЕШНИМ ФИНАНСИРОВАНИЕМ                                                                                                                                                                                                                                                                                                                                       </a:t>
                      </a:r>
                    </a:p>
                  </a:txBody>
                  <a:tcPr marL="7620" marR="7620" marT="7620" marB="0" anchor="ctr"/>
                </a:tc>
                <a:tc>
                  <a:txBody>
                    <a:bodyPr/>
                    <a:lstStyle/>
                    <a:p>
                      <a:pPr algn="ctr" fontAlgn="ctr"/>
                      <a:r>
                        <a:rPr lang="en-US" sz="1200" b="0" i="0" u="none" strike="noStrike">
                          <a:solidFill>
                            <a:srgbClr val="000000"/>
                          </a:solidFill>
                          <a:latin typeface="Times New Roman"/>
                        </a:rPr>
                        <a:t>29%</a:t>
                      </a:r>
                    </a:p>
                  </a:txBody>
                  <a:tcPr marL="7620" marR="7620" marT="7620" marB="0" anchor="ctr"/>
                </a:tc>
                <a:extLst>
                  <a:ext uri="{0D108BD9-81ED-4DB2-BD59-A6C34878D82A}">
                    <a16:rowId xmlns:a16="http://schemas.microsoft.com/office/drawing/2014/main" xmlns="" val="824348901"/>
                  </a:ext>
                </a:extLst>
              </a:tr>
              <a:tr h="486570">
                <a:tc vMerge="1">
                  <a:txBody>
                    <a:bodyPr/>
                    <a:lstStyle/>
                    <a:p>
                      <a:endParaRPr lang="en-US"/>
                    </a:p>
                  </a:txBody>
                  <a:tcPr/>
                </a:tc>
                <a:tc vMerge="1">
                  <a:txBody>
                    <a:bodyPr/>
                    <a:lstStyle/>
                    <a:p>
                      <a:endParaRPr lang="en-US"/>
                    </a:p>
                  </a:txBody>
                  <a:tcP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254288095"/>
                  </a:ext>
                </a:extLst>
              </a:tr>
              <a:tr h="498735">
                <a:tc>
                  <a:txBody>
                    <a:bodyPr/>
                    <a:lstStyle/>
                    <a:p>
                      <a:pPr algn="ctr" fontAlgn="b"/>
                      <a:r>
                        <a:rPr lang="en-US" sz="1200" b="1" i="0" u="none" strike="noStrike">
                          <a:solidFill>
                            <a:srgbClr val="000000"/>
                          </a:solidFill>
                          <a:latin typeface="Times New Roman"/>
                        </a:rPr>
                        <a:t>171</a:t>
                      </a:r>
                    </a:p>
                  </a:txBody>
                  <a:tcPr marL="7620" marR="7620" marT="7620" marB="0" anchor="b"/>
                </a:tc>
                <a:tc>
                  <a:txBody>
                    <a:bodyPr/>
                    <a:lstStyle/>
                    <a:p>
                      <a:pPr algn="l" fontAlgn="ctr"/>
                      <a:r>
                        <a:rPr lang="ru-RU" sz="900" b="0" i="0" u="none" strike="noStrike">
                          <a:solidFill>
                            <a:srgbClr val="000000"/>
                          </a:solidFill>
                          <a:latin typeface="Times New Roman"/>
                        </a:rPr>
                        <a:t>ZILE DE ODIHNĂ ŞI SĂRBĂTOARE                                                                                                                                                 ПРАЗДНИЧНЫЕ И ВЫХОДНЫЕ ДНИ</a:t>
                      </a:r>
                    </a:p>
                  </a:txBody>
                  <a:tcPr marL="7620" marR="7620" marT="7620" marB="0" anchor="ctr"/>
                </a:tc>
                <a:tc>
                  <a:txBody>
                    <a:bodyPr/>
                    <a:lstStyle/>
                    <a:p>
                      <a:pPr algn="ctr" fontAlgn="ctr"/>
                      <a:r>
                        <a:rPr lang="en-US" sz="1200" b="0" i="0" u="none" strike="noStrike">
                          <a:solidFill>
                            <a:srgbClr val="000000"/>
                          </a:solidFill>
                          <a:latin typeface="Times New Roman"/>
                        </a:rPr>
                        <a:t>0</a:t>
                      </a:r>
                    </a:p>
                  </a:txBody>
                  <a:tcPr marL="7620" marR="7620" marT="7620" marB="0" anchor="ctr"/>
                </a:tc>
                <a:extLst>
                  <a:ext uri="{0D108BD9-81ED-4DB2-BD59-A6C34878D82A}">
                    <a16:rowId xmlns:a16="http://schemas.microsoft.com/office/drawing/2014/main" xmlns="" val="2503808586"/>
                  </a:ext>
                </a:extLst>
              </a:tr>
              <a:tr h="498735">
                <a:tc>
                  <a:txBody>
                    <a:bodyPr/>
                    <a:lstStyle/>
                    <a:p>
                      <a:pPr algn="ctr" fontAlgn="b"/>
                      <a:r>
                        <a:rPr lang="en-US" sz="1200" b="1" i="0" u="none" strike="noStrike">
                          <a:solidFill>
                            <a:srgbClr val="000000"/>
                          </a:solidFill>
                          <a:latin typeface="Times New Roman"/>
                        </a:rPr>
                        <a:t>172</a:t>
                      </a:r>
                    </a:p>
                  </a:txBody>
                  <a:tcPr marL="7620" marR="7620" marT="7620" marB="0" anchor="b"/>
                </a:tc>
                <a:tc>
                  <a:txBody>
                    <a:bodyPr/>
                    <a:lstStyle/>
                    <a:p>
                      <a:pPr algn="l" fontAlgn="ctr"/>
                      <a:r>
                        <a:rPr lang="en-US" sz="900" b="0" i="0" u="none" strike="noStrike">
                          <a:solidFill>
                            <a:srgbClr val="000000"/>
                          </a:solidFill>
                          <a:latin typeface="Times New Roman"/>
                        </a:rPr>
                        <a:t>PERSOANĂ CARE EXERCITĂ INDEPENDENT PROFESIUNEA DE MEDIC                                                                                                                                                   </a:t>
                      </a:r>
                      <a:r>
                        <a:rPr lang="ru-RU" sz="900" b="0" i="0" u="none" strike="noStrike">
                          <a:solidFill>
                            <a:srgbClr val="000000"/>
                          </a:solidFill>
                          <a:latin typeface="Times New Roman"/>
                        </a:rPr>
                        <a:t>ЛИЦО, КОТОРОЕ САМОСТОЯТЕЛЬНО ОСУЩЕСТВЛЯЕТ ПРОФЕССИЮ ВРАЧА                                                                                                                                                                                                                                                                                                                                        </a:t>
                      </a:r>
                    </a:p>
                  </a:txBody>
                  <a:tcPr marL="7620" marR="7620" marT="7620" marB="0" anchor="ctr"/>
                </a:tc>
                <a:tc>
                  <a:txBody>
                    <a:bodyPr/>
                    <a:lstStyle/>
                    <a:p>
                      <a:pPr algn="ctr" fontAlgn="ctr"/>
                      <a:r>
                        <a:rPr lang="en-US" sz="1200" b="0" i="0" u="none" strike="noStrike">
                          <a:solidFill>
                            <a:srgbClr val="000000"/>
                          </a:solidFill>
                          <a:latin typeface="Times New Roman"/>
                        </a:rPr>
                        <a:t>24%</a:t>
                      </a:r>
                    </a:p>
                  </a:txBody>
                  <a:tcPr marL="7620" marR="7620" marT="7620" marB="0" anchor="ctr"/>
                </a:tc>
                <a:extLst>
                  <a:ext uri="{0D108BD9-81ED-4DB2-BD59-A6C34878D82A}">
                    <a16:rowId xmlns:a16="http://schemas.microsoft.com/office/drawing/2014/main" xmlns="" val="3774878988"/>
                  </a:ext>
                </a:extLst>
              </a:tr>
              <a:tr h="759318">
                <a:tc>
                  <a:txBody>
                    <a:bodyPr/>
                    <a:lstStyle/>
                    <a:p>
                      <a:pPr algn="ctr" fontAlgn="b"/>
                      <a:r>
                        <a:rPr lang="en-US" sz="1200" b="1" i="0" u="none" strike="noStrike">
                          <a:solidFill>
                            <a:srgbClr val="000000"/>
                          </a:solidFill>
                          <a:latin typeface="Times New Roman"/>
                        </a:rPr>
                        <a:t>173</a:t>
                      </a:r>
                    </a:p>
                  </a:txBody>
                  <a:tcPr marL="7620" marR="7620" marT="7620" marB="0" anchor="b"/>
                </a:tc>
                <a:tc>
                  <a:txBody>
                    <a:bodyPr/>
                    <a:lstStyle/>
                    <a:p>
                      <a:pPr algn="l" fontAlgn="b"/>
                      <a:r>
                        <a:rPr lang="en-US" sz="900" b="0" i="0" u="none" strike="noStrike">
                          <a:solidFill>
                            <a:srgbClr val="000000"/>
                          </a:solidFill>
                          <a:latin typeface="Times New Roman"/>
                        </a:rPr>
                        <a:t>PERSOANE FIZICE CARE DESFĂŞOARĂ ACTIVITĂŢI ÎN DOMENIUL ACHIZIŢIILOR DE PRODUSE DIN FITOTEHNIE ŞI/SAU HORTICULTURĂ ŞI/SAU DE OBIECTE ALE REGNULUI VEGETAL                                                           </a:t>
                      </a:r>
                      <a:r>
                        <a:rPr lang="ru-RU" sz="900" b="0" i="0" u="none" strike="noStrike">
                          <a:solidFill>
                            <a:srgbClr val="000000"/>
                          </a:solidFill>
                          <a:latin typeface="Times New Roman"/>
                        </a:rPr>
                        <a:t>ФИЗИЧЕСИКЕ ЛИЦА, ОСУЩЕСТВЛЯЮШИЕ ДЕЯТЕЛЬНОСТЬ В СФЕРЕ ЗАКУПОК ПРОДУКЦИИ РАСТЕНИЕВОДСТВА И/ИЛИ САДОВОДСТВА И/ИЛИ ОБЪЕСТОВ РАСТИТЕЛЬНОГО МИРА</a:t>
                      </a:r>
                    </a:p>
                  </a:txBody>
                  <a:tcPr marL="7620" marR="7620" marT="7620" marB="0" anchor="b"/>
                </a:tc>
                <a:tc>
                  <a:txBody>
                    <a:bodyPr/>
                    <a:lstStyle/>
                    <a:p>
                      <a:pPr algn="ctr" fontAlgn="ctr"/>
                      <a:r>
                        <a:rPr lang="en-US" sz="1200" b="0" i="0" u="none" strike="noStrike">
                          <a:solidFill>
                            <a:srgbClr val="000000"/>
                          </a:solidFill>
                          <a:latin typeface="Times New Roman"/>
                        </a:rPr>
                        <a:t>11331</a:t>
                      </a:r>
                    </a:p>
                  </a:txBody>
                  <a:tcPr marL="7620" marR="7620" marT="7620" marB="0" anchor="ctr"/>
                </a:tc>
                <a:extLst>
                  <a:ext uri="{0D108BD9-81ED-4DB2-BD59-A6C34878D82A}">
                    <a16:rowId xmlns:a16="http://schemas.microsoft.com/office/drawing/2014/main" xmlns="" val="3058555785"/>
                  </a:ext>
                </a:extLst>
              </a:tr>
              <a:tr h="1301578">
                <a:tc>
                  <a:txBody>
                    <a:bodyPr/>
                    <a:lstStyle/>
                    <a:p>
                      <a:pPr algn="ctr" fontAlgn="b"/>
                      <a:r>
                        <a:rPr lang="en-US" sz="1200" b="1" i="0" u="none" strike="noStrike">
                          <a:solidFill>
                            <a:srgbClr val="000000"/>
                          </a:solidFill>
                          <a:latin typeface="Times New Roman"/>
                        </a:rPr>
                        <a:t>174</a:t>
                      </a:r>
                    </a:p>
                  </a:txBody>
                  <a:tcPr marL="7620" marR="7620" marT="7620" marB="0" anchor="b"/>
                </a:tc>
                <a:tc>
                  <a:txBody>
                    <a:bodyPr/>
                    <a:lstStyle/>
                    <a:p>
                      <a:pPr algn="l" fontAlgn="ctr"/>
                      <a:r>
                        <a:rPr lang="ru-RU" sz="900" b="0" i="0" u="none" strike="noStrike" dirty="0">
                          <a:solidFill>
                            <a:srgbClr val="000000"/>
                          </a:solidFill>
                          <a:latin typeface="Times New Roman"/>
                        </a:rPr>
                        <a:t>LIBER PROFESIONIST ÎN JUSTIȚIE                                                                                                                 СВОБОДНЫЕ ПРОФЕССИИ В СФЕРЕ ЮСТИЦИИ</a:t>
                      </a:r>
                    </a:p>
                  </a:txBody>
                  <a:tcPr marL="7620" marR="7620" marT="7620" marB="0" anchor="ctr"/>
                </a:tc>
                <a:tc>
                  <a:txBody>
                    <a:bodyPr/>
                    <a:lstStyle/>
                    <a:p>
                      <a:pPr algn="ctr" fontAlgn="ctr"/>
                      <a:r>
                        <a:rPr lang="en-US" sz="1200" b="0" i="0" u="none" strike="noStrike">
                          <a:solidFill>
                            <a:srgbClr val="000000"/>
                          </a:solidFill>
                          <a:latin typeface="Times New Roman"/>
                        </a:rPr>
                        <a:t>24255</a:t>
                      </a:r>
                    </a:p>
                  </a:txBody>
                  <a:tcPr marL="7620" marR="7620" marT="7620" marB="0" anchor="ctr"/>
                </a:tc>
                <a:extLst>
                  <a:ext uri="{0D108BD9-81ED-4DB2-BD59-A6C34878D82A}">
                    <a16:rowId xmlns:a16="http://schemas.microsoft.com/office/drawing/2014/main" xmlns="" val="3624616329"/>
                  </a:ext>
                </a:extLst>
              </a:tr>
              <a:tr h="778513">
                <a:tc>
                  <a:txBody>
                    <a:bodyPr/>
                    <a:lstStyle/>
                    <a:p>
                      <a:pPr algn="ctr" fontAlgn="b"/>
                      <a:r>
                        <a:rPr lang="en-US" sz="1200" b="1" i="0" u="none" strike="noStrike">
                          <a:solidFill>
                            <a:srgbClr val="000000"/>
                          </a:solidFill>
                          <a:latin typeface="Times New Roman"/>
                        </a:rPr>
                        <a:t>903</a:t>
                      </a:r>
                    </a:p>
                  </a:txBody>
                  <a:tcPr marL="7620" marR="7620" marT="7620" marB="0" anchor="b"/>
                </a:tc>
                <a:tc>
                  <a:txBody>
                    <a:bodyPr/>
                    <a:lstStyle/>
                    <a:p>
                      <a:pPr algn="l" fontAlgn="ctr"/>
                      <a:r>
                        <a:rPr lang="en-US" sz="900" b="0" i="0" u="none" strike="noStrike">
                          <a:solidFill>
                            <a:srgbClr val="000000"/>
                          </a:solidFill>
                          <a:latin typeface="Times New Roman"/>
                        </a:rPr>
                        <a:t>PERSOANĂ SUPUSĂ MILITAR, CARE A BENEFICIAT  DE COMPENSAŢIE PENTRU CONCEDIILE ANUALE DE ODIHNĂ  NEFOLOSITE                                                                                                                                                  </a:t>
                      </a:r>
                      <a:r>
                        <a:rPr lang="ru-RU" sz="900" b="0" i="0" u="none" strike="noStrike">
                          <a:solidFill>
                            <a:srgbClr val="000000"/>
                          </a:solidFill>
                          <a:latin typeface="Times New Roman"/>
                        </a:rPr>
                        <a:t>ВОЕННОСЛУЖАЩИЙ, ПОЛУЧИВШИЙ  КОМПЕНСАЦИЮ ЗА  НЕИСПОЛЬЗОВАННЫЕ  ЕЖЕГОДНЫЕ  ОПЛАЧИВАЕМЫЕ ОТПУСКА                                                                                                                                                                                                                                                                                                                                        </a:t>
                      </a:r>
                    </a:p>
                  </a:txBody>
                  <a:tcPr marL="7620" marR="7620" marT="7620" marB="0" anchor="ctr"/>
                </a:tc>
                <a:tc>
                  <a:txBody>
                    <a:bodyPr/>
                    <a:lstStyle/>
                    <a:p>
                      <a:pPr algn="ctr" fontAlgn="ctr"/>
                      <a:r>
                        <a:rPr lang="en-US" sz="1200" b="0" i="0" u="none" strike="noStrike" dirty="0">
                          <a:solidFill>
                            <a:srgbClr val="000000"/>
                          </a:solidFill>
                          <a:latin typeface="Times New Roman"/>
                        </a:rPr>
                        <a:t>29%</a:t>
                      </a:r>
                    </a:p>
                  </a:txBody>
                  <a:tcPr marL="7620" marR="7620" marT="7620" marB="0" anchor="ctr"/>
                </a:tc>
                <a:extLst>
                  <a:ext uri="{0D108BD9-81ED-4DB2-BD59-A6C34878D82A}">
                    <a16:rowId xmlns:a16="http://schemas.microsoft.com/office/drawing/2014/main" xmlns="" val="165850370"/>
                  </a:ext>
                </a:extLst>
              </a:tr>
            </a:tbl>
          </a:graphicData>
        </a:graphic>
      </p:graphicFrame>
    </p:spTree>
    <p:extLst>
      <p:ext uri="{BB962C8B-B14F-4D97-AF65-F5344CB8AC3E}">
        <p14:creationId xmlns:p14="http://schemas.microsoft.com/office/powerpoint/2010/main" xmlns="" val="3691811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BFAE78A5-55EF-4B16-B128-3D607C7A5390}"/>
              </a:ext>
            </a:extLst>
          </p:cNvPr>
          <p:cNvGraphicFramePr>
            <a:graphicFrameLocks noGrp="1"/>
          </p:cNvGraphicFramePr>
          <p:nvPr>
            <p:extLst>
              <p:ext uri="{D42A27DB-BD31-4B8C-83A1-F6EECF244321}">
                <p14:modId xmlns:p14="http://schemas.microsoft.com/office/powerpoint/2010/main" xmlns="" val="2111112474"/>
              </p:ext>
            </p:extLst>
          </p:nvPr>
        </p:nvGraphicFramePr>
        <p:xfrm>
          <a:off x="142844" y="106018"/>
          <a:ext cx="8429684" cy="5680435"/>
        </p:xfrm>
        <a:graphic>
          <a:graphicData uri="http://schemas.openxmlformats.org/drawingml/2006/table">
            <a:tbl>
              <a:tblPr>
                <a:tableStyleId>{BC89EF96-8CEA-46FF-86C4-4CE0E7609802}</a:tableStyleId>
              </a:tblPr>
              <a:tblGrid>
                <a:gridCol w="983175">
                  <a:extLst>
                    <a:ext uri="{9D8B030D-6E8A-4147-A177-3AD203B41FA5}">
                      <a16:colId xmlns:a16="http://schemas.microsoft.com/office/drawing/2014/main" xmlns="" val="140713320"/>
                    </a:ext>
                  </a:extLst>
                </a:gridCol>
                <a:gridCol w="4979204">
                  <a:extLst>
                    <a:ext uri="{9D8B030D-6E8A-4147-A177-3AD203B41FA5}">
                      <a16:colId xmlns:a16="http://schemas.microsoft.com/office/drawing/2014/main" xmlns="" val="177470615"/>
                    </a:ext>
                  </a:extLst>
                </a:gridCol>
                <a:gridCol w="2467305">
                  <a:extLst>
                    <a:ext uri="{9D8B030D-6E8A-4147-A177-3AD203B41FA5}">
                      <a16:colId xmlns:a16="http://schemas.microsoft.com/office/drawing/2014/main" xmlns="" val="2196483904"/>
                    </a:ext>
                  </a:extLst>
                </a:gridCol>
              </a:tblGrid>
              <a:tr h="351164">
                <a:tc gridSpan="3">
                  <a:txBody>
                    <a:bodyPr/>
                    <a:lstStyle/>
                    <a:p>
                      <a:pPr algn="l" fontAlgn="ctr"/>
                      <a:r>
                        <a:rPr lang="en-US" sz="1600" b="1" u="none" strike="noStrike" dirty="0" err="1">
                          <a:solidFill>
                            <a:schemeClr val="tx2">
                              <a:lumMod val="10000"/>
                            </a:schemeClr>
                          </a:solidFill>
                          <a:effectLst/>
                          <a:highlight>
                            <a:srgbClr val="FFFF00"/>
                          </a:highlight>
                        </a:rPr>
                        <a:t>Categorii</a:t>
                      </a:r>
                      <a:r>
                        <a:rPr lang="en-US" sz="1600" b="1" u="none" strike="noStrike" dirty="0">
                          <a:solidFill>
                            <a:schemeClr val="tx2">
                              <a:lumMod val="10000"/>
                            </a:schemeClr>
                          </a:solidFill>
                          <a:effectLst/>
                          <a:highlight>
                            <a:srgbClr val="FFFF00"/>
                          </a:highlight>
                        </a:rPr>
                        <a:t> </a:t>
                      </a:r>
                      <a:r>
                        <a:rPr lang="en-US" sz="1600" b="1" u="none" strike="noStrike" dirty="0" err="1">
                          <a:solidFill>
                            <a:schemeClr val="tx2">
                              <a:lumMod val="10000"/>
                            </a:schemeClr>
                          </a:solidFill>
                          <a:effectLst/>
                          <a:highlight>
                            <a:srgbClr val="FFFF00"/>
                          </a:highlight>
                        </a:rPr>
                        <a:t>utilizate</a:t>
                      </a:r>
                      <a:r>
                        <a:rPr lang="en-US" sz="1600" b="1" u="none" strike="noStrike" dirty="0">
                          <a:solidFill>
                            <a:schemeClr val="tx2">
                              <a:lumMod val="10000"/>
                            </a:schemeClr>
                          </a:solidFill>
                          <a:effectLst/>
                          <a:highlight>
                            <a:srgbClr val="FFFF00"/>
                          </a:highlight>
                        </a:rPr>
                        <a:t> la </a:t>
                      </a:r>
                      <a:r>
                        <a:rPr lang="en-US" sz="1600" b="1" u="none" strike="noStrike" dirty="0" err="1">
                          <a:solidFill>
                            <a:schemeClr val="tx2">
                              <a:lumMod val="10000"/>
                            </a:schemeClr>
                          </a:solidFill>
                          <a:effectLst/>
                          <a:highlight>
                            <a:srgbClr val="FFFF00"/>
                          </a:highlight>
                        </a:rPr>
                        <a:t>completarea</a:t>
                      </a:r>
                      <a:r>
                        <a:rPr lang="en-US" sz="1600" b="1" u="none" strike="noStrike" dirty="0">
                          <a:solidFill>
                            <a:schemeClr val="tx2">
                              <a:lumMod val="10000"/>
                            </a:schemeClr>
                          </a:solidFill>
                          <a:effectLst/>
                          <a:highlight>
                            <a:srgbClr val="FFFF00"/>
                          </a:highlight>
                        </a:rPr>
                        <a:t> </a:t>
                      </a:r>
                      <a:r>
                        <a:rPr lang="en-US" sz="1600" b="1" u="none" strike="noStrike" dirty="0" err="1">
                          <a:solidFill>
                            <a:schemeClr val="tx2">
                              <a:lumMod val="10000"/>
                            </a:schemeClr>
                          </a:solidFill>
                          <a:effectLst/>
                          <a:highlight>
                            <a:srgbClr val="FFFF00"/>
                          </a:highlight>
                        </a:rPr>
                        <a:t>Dării</a:t>
                      </a:r>
                      <a:r>
                        <a:rPr lang="en-US" sz="1600" b="1" u="none" strike="noStrike" dirty="0">
                          <a:solidFill>
                            <a:schemeClr val="tx2">
                              <a:lumMod val="10000"/>
                            </a:schemeClr>
                          </a:solidFill>
                          <a:effectLst/>
                          <a:highlight>
                            <a:srgbClr val="FFFF00"/>
                          </a:highlight>
                        </a:rPr>
                        <a:t> de </a:t>
                      </a:r>
                      <a:r>
                        <a:rPr lang="en-US" sz="1600" b="1" u="none" strike="noStrike" dirty="0" err="1">
                          <a:solidFill>
                            <a:schemeClr val="tx2">
                              <a:lumMod val="10000"/>
                            </a:schemeClr>
                          </a:solidFill>
                          <a:effectLst/>
                          <a:highlight>
                            <a:srgbClr val="FFFF00"/>
                          </a:highlight>
                        </a:rPr>
                        <a:t>seamă</a:t>
                      </a:r>
                      <a:r>
                        <a:rPr lang="en-US" sz="1600" b="1" u="none" strike="noStrike" dirty="0">
                          <a:solidFill>
                            <a:schemeClr val="tx2">
                              <a:lumMod val="10000"/>
                            </a:schemeClr>
                          </a:solidFill>
                          <a:effectLst/>
                          <a:highlight>
                            <a:srgbClr val="FFFF00"/>
                          </a:highlight>
                        </a:rPr>
                        <a:t> CAS18-AN</a:t>
                      </a:r>
                      <a:endParaRPr lang="en-US" sz="1600" b="1" i="1" u="none" strike="noStrike" dirty="0">
                        <a:solidFill>
                          <a:schemeClr val="tx2">
                            <a:lumMod val="10000"/>
                          </a:schemeClr>
                        </a:solidFill>
                        <a:effectLst/>
                        <a:highlight>
                          <a:srgbClr val="FFFF00"/>
                        </a:highlight>
                        <a:latin typeface="Times New Roman" panose="02020603050405020304" pitchFamily="18" charset="0"/>
                      </a:endParaRPr>
                    </a:p>
                  </a:txBody>
                  <a:tcPr marL="4526" marR="4526" marT="6035" marB="0" anchor="ctr">
                    <a:solidFill>
                      <a:schemeClr val="accent4"/>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67140236"/>
                  </a:ext>
                </a:extLst>
              </a:tr>
              <a:tr h="587855">
                <a:tc gridSpan="3">
                  <a:txBody>
                    <a:bodyPr/>
                    <a:lstStyle/>
                    <a:p>
                      <a:pPr algn="l" fontAlgn="ctr"/>
                      <a:r>
                        <a:rPr lang="ru-RU" sz="1600" b="1" u="none" strike="noStrike" dirty="0">
                          <a:solidFill>
                            <a:schemeClr val="tx2">
                              <a:lumMod val="10000"/>
                            </a:schemeClr>
                          </a:solidFill>
                          <a:effectLst/>
                          <a:highlight>
                            <a:srgbClr val="FFFF00"/>
                          </a:highlight>
                        </a:rPr>
                        <a:t>Категории используемые при заполнении отчета CAS18-AN</a:t>
                      </a:r>
                      <a:endParaRPr lang="ru-RU" sz="1600" b="1" i="1" u="none" strike="noStrike" dirty="0">
                        <a:solidFill>
                          <a:schemeClr val="tx2">
                            <a:lumMod val="10000"/>
                          </a:schemeClr>
                        </a:solidFill>
                        <a:effectLst/>
                        <a:highlight>
                          <a:srgbClr val="FFFF00"/>
                        </a:highlight>
                        <a:latin typeface="Times New Roman" panose="02020603050405020304" pitchFamily="18" charset="0"/>
                      </a:endParaRPr>
                    </a:p>
                  </a:txBody>
                  <a:tcPr marL="4526" marR="4526" marT="6035" marB="0" anchor="ctr">
                    <a:solidFill>
                      <a:schemeClr val="accent4"/>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2488768732"/>
                  </a:ext>
                </a:extLst>
              </a:tr>
              <a:tr h="353452">
                <a:tc>
                  <a:txBody>
                    <a:bodyPr/>
                    <a:lstStyle/>
                    <a:p>
                      <a:pPr algn="l" fontAlgn="b"/>
                      <a:endParaRPr lang="ru-RU" sz="1400" b="1" i="0" u="none" strike="noStrike">
                        <a:solidFill>
                          <a:schemeClr val="tx2">
                            <a:lumMod val="10000"/>
                          </a:schemeClr>
                        </a:solidFill>
                        <a:effectLst/>
                        <a:latin typeface="Arial" panose="020B0604020202020204" pitchFamily="34" charset="0"/>
                      </a:endParaRPr>
                    </a:p>
                  </a:txBody>
                  <a:tcPr marL="4526" marR="4526" marT="6035" marB="0" anchor="b">
                    <a:solidFill>
                      <a:schemeClr val="accent4"/>
                    </a:solidFill>
                  </a:tcPr>
                </a:tc>
                <a:tc>
                  <a:txBody>
                    <a:bodyPr/>
                    <a:lstStyle/>
                    <a:p>
                      <a:pPr algn="l" fontAlgn="b"/>
                      <a:endParaRPr lang="ru-RU" sz="1400" b="1" i="0" u="none" strike="noStrike" dirty="0">
                        <a:solidFill>
                          <a:schemeClr val="tx2">
                            <a:lumMod val="10000"/>
                          </a:schemeClr>
                        </a:solidFill>
                        <a:effectLst/>
                        <a:latin typeface="Arial" panose="020B0604020202020204" pitchFamily="34" charset="0"/>
                      </a:endParaRPr>
                    </a:p>
                  </a:txBody>
                  <a:tcPr marL="4526" marR="4526" marT="6035" marB="0" anchor="b">
                    <a:solidFill>
                      <a:schemeClr val="accent4"/>
                    </a:solidFill>
                  </a:tcPr>
                </a:tc>
                <a:tc>
                  <a:txBody>
                    <a:bodyPr/>
                    <a:lstStyle/>
                    <a:p>
                      <a:pPr algn="l" fontAlgn="b"/>
                      <a:endParaRPr lang="ru-RU" sz="1400" b="1" i="0" u="none" strike="noStrike" dirty="0">
                        <a:solidFill>
                          <a:schemeClr val="tx2">
                            <a:lumMod val="10000"/>
                          </a:schemeClr>
                        </a:solidFill>
                        <a:effectLst/>
                        <a:latin typeface="Arial" panose="020B0604020202020204" pitchFamily="34" charset="0"/>
                      </a:endParaRPr>
                    </a:p>
                  </a:txBody>
                  <a:tcPr marL="4526" marR="4526" marT="6035" marB="0" anchor="b">
                    <a:solidFill>
                      <a:schemeClr val="accent4"/>
                    </a:solidFill>
                  </a:tcPr>
                </a:tc>
                <a:extLst>
                  <a:ext uri="{0D108BD9-81ED-4DB2-BD59-A6C34878D82A}">
                    <a16:rowId xmlns:a16="http://schemas.microsoft.com/office/drawing/2014/main" xmlns="" val="2860870927"/>
                  </a:ext>
                </a:extLst>
              </a:tr>
              <a:tr h="809519">
                <a:tc rowSpan="2">
                  <a:txBody>
                    <a:bodyPr/>
                    <a:lstStyle/>
                    <a:p>
                      <a:pPr algn="l" fontAlgn="ctr"/>
                      <a:r>
                        <a:rPr lang="en-US" sz="1100" b="1" u="none" strike="noStrike" dirty="0">
                          <a:solidFill>
                            <a:schemeClr val="tx2">
                              <a:lumMod val="10000"/>
                            </a:schemeClr>
                          </a:solidFill>
                          <a:effectLst/>
                        </a:rPr>
                        <a:t>Cod/                           </a:t>
                      </a:r>
                      <a:r>
                        <a:rPr lang="ru-RU" sz="1100" b="1" u="none" strike="noStrike" dirty="0">
                          <a:solidFill>
                            <a:schemeClr val="tx2">
                              <a:lumMod val="10000"/>
                            </a:schemeClr>
                          </a:solidFill>
                          <a:effectLst/>
                        </a:rPr>
                        <a:t>Код</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tc rowSpan="2">
                  <a:txBody>
                    <a:bodyPr/>
                    <a:lstStyle/>
                    <a:p>
                      <a:pPr algn="ctr" fontAlgn="ctr"/>
                      <a:r>
                        <a:rPr lang="en-US" sz="1100" b="1" u="none" strike="noStrike" dirty="0" err="1">
                          <a:solidFill>
                            <a:schemeClr val="tx2">
                              <a:lumMod val="10000"/>
                            </a:schemeClr>
                          </a:solidFill>
                          <a:effectLst/>
                        </a:rPr>
                        <a:t>Denumirea</a:t>
                      </a:r>
                      <a:r>
                        <a:rPr lang="en-US" sz="1100" b="1" u="none" strike="noStrike" dirty="0">
                          <a:solidFill>
                            <a:schemeClr val="tx2">
                              <a:lumMod val="10000"/>
                            </a:schemeClr>
                          </a:solidFill>
                          <a:effectLst/>
                        </a:rPr>
                        <a:t> </a:t>
                      </a:r>
                      <a:r>
                        <a:rPr lang="en-US" sz="1100" b="1" u="none" strike="noStrike" dirty="0" err="1">
                          <a:solidFill>
                            <a:schemeClr val="tx2">
                              <a:lumMod val="10000"/>
                            </a:schemeClr>
                          </a:solidFill>
                          <a:effectLst/>
                        </a:rPr>
                        <a:t>categoriei</a:t>
                      </a:r>
                      <a:r>
                        <a:rPr lang="en-US" sz="1100" b="1" u="none" strike="noStrike" dirty="0">
                          <a:solidFill>
                            <a:schemeClr val="tx2">
                              <a:lumMod val="10000"/>
                            </a:schemeClr>
                          </a:solidFill>
                          <a:effectLst/>
                        </a:rPr>
                        <a:t>/                                                                                                </a:t>
                      </a:r>
                      <a:r>
                        <a:rPr lang="ru-RU" sz="1100" b="1" u="none" strike="noStrike" dirty="0">
                          <a:solidFill>
                            <a:schemeClr val="tx2">
                              <a:lumMod val="10000"/>
                            </a:schemeClr>
                          </a:solidFill>
                          <a:effectLst/>
                        </a:rPr>
                        <a:t>Наименование категории</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u-RU" sz="1100" b="1" u="none" strike="noStrike" dirty="0" err="1">
                          <a:solidFill>
                            <a:schemeClr val="tx2">
                              <a:lumMod val="10000"/>
                            </a:schemeClr>
                          </a:solidFill>
                          <a:effectLst/>
                        </a:rPr>
                        <a:t>Tarifele</a:t>
                      </a:r>
                      <a:r>
                        <a:rPr lang="ru-RU" sz="1100" b="1" u="none" strike="noStrike" dirty="0">
                          <a:solidFill>
                            <a:schemeClr val="tx2">
                              <a:lumMod val="10000"/>
                            </a:schemeClr>
                          </a:solidFill>
                          <a:effectLst/>
                        </a:rPr>
                        <a:t> </a:t>
                      </a:r>
                      <a:r>
                        <a:rPr lang="ru-RU" sz="1100" b="1" u="none" strike="noStrike" dirty="0" err="1">
                          <a:solidFill>
                            <a:schemeClr val="tx2">
                              <a:lumMod val="10000"/>
                            </a:schemeClr>
                          </a:solidFill>
                          <a:effectLst/>
                        </a:rPr>
                        <a:t>cotelor</a:t>
                      </a:r>
                      <a:r>
                        <a:rPr lang="ru-RU" sz="1100" b="1" u="none" strike="noStrike" dirty="0">
                          <a:solidFill>
                            <a:schemeClr val="tx2">
                              <a:lumMod val="10000"/>
                            </a:schemeClr>
                          </a:solidFill>
                          <a:effectLst/>
                        </a:rPr>
                        <a:t> </a:t>
                      </a:r>
                      <a:r>
                        <a:rPr lang="ru-RU" sz="1100" b="1" u="none" strike="noStrike" dirty="0" err="1">
                          <a:solidFill>
                            <a:schemeClr val="tx2">
                              <a:lumMod val="10000"/>
                            </a:schemeClr>
                          </a:solidFill>
                          <a:effectLst/>
                        </a:rPr>
                        <a:t>pe</a:t>
                      </a:r>
                      <a:r>
                        <a:rPr lang="ru-RU" sz="1100" b="1" u="none" strike="noStrike" dirty="0">
                          <a:solidFill>
                            <a:schemeClr val="tx2">
                              <a:lumMod val="10000"/>
                            </a:schemeClr>
                          </a:solidFill>
                          <a:effectLst/>
                        </a:rPr>
                        <a:t> </a:t>
                      </a:r>
                      <a:r>
                        <a:rPr lang="ru-RU" sz="1100" b="1" u="none" strike="noStrike" dirty="0" err="1" smtClean="0">
                          <a:solidFill>
                            <a:schemeClr val="tx2">
                              <a:lumMod val="10000"/>
                            </a:schemeClr>
                          </a:solidFill>
                          <a:effectLst/>
                        </a:rPr>
                        <a:t>an</a:t>
                      </a:r>
                      <a:r>
                        <a:rPr lang="ru-RU" sz="1100" b="1" u="none" strike="noStrike" dirty="0" smtClean="0">
                          <a:solidFill>
                            <a:schemeClr val="tx2">
                              <a:lumMod val="10000"/>
                            </a:schemeClr>
                          </a:solidFill>
                          <a:effectLst/>
                        </a:rPr>
                        <a:t>/202</a:t>
                      </a:r>
                      <a:r>
                        <a:rPr lang="ro-RO" sz="1100" b="1" u="none" strike="noStrike" dirty="0" smtClean="0">
                          <a:solidFill>
                            <a:schemeClr val="tx2">
                              <a:lumMod val="10000"/>
                            </a:schemeClr>
                          </a:solidFill>
                          <a:effectLst/>
                        </a:rPr>
                        <a:t>1</a:t>
                      </a:r>
                      <a:r>
                        <a:rPr lang="ru-RU" sz="1100" b="1" u="none" strike="noStrike" dirty="0" smtClean="0">
                          <a:solidFill>
                            <a:schemeClr val="tx2">
                              <a:lumMod val="10000"/>
                            </a:schemeClr>
                          </a:solidFill>
                          <a:effectLst/>
                        </a:rPr>
                        <a:t>                 </a:t>
                      </a:r>
                      <a:r>
                        <a:rPr lang="ru-RU" sz="1100" b="1" u="none" strike="noStrike" dirty="0">
                          <a:solidFill>
                            <a:schemeClr val="tx2">
                              <a:lumMod val="10000"/>
                            </a:schemeClr>
                          </a:solidFill>
                          <a:effectLst/>
                        </a:rPr>
                        <a:t>Тариф взносов на год /</a:t>
                      </a:r>
                      <a:r>
                        <a:rPr lang="ru-RU" sz="1100" b="1" u="none" strike="noStrike" dirty="0" smtClean="0">
                          <a:solidFill>
                            <a:schemeClr val="tx2">
                              <a:lumMod val="10000"/>
                            </a:schemeClr>
                          </a:solidFill>
                          <a:effectLst/>
                        </a:rPr>
                        <a:t>202</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a16="http://schemas.microsoft.com/office/drawing/2014/main" xmlns="" val="2772086770"/>
                  </a:ext>
                </a:extLst>
              </a:tr>
              <a:tr h="715264">
                <a:tc vMerge="1">
                  <a:txBody>
                    <a:bodyPr/>
                    <a:lstStyle/>
                    <a:p>
                      <a:endParaRPr lang="ru-RU"/>
                    </a:p>
                  </a:txBody>
                  <a:tcPr/>
                </a:tc>
                <a:tc vMerge="1">
                  <a:txBody>
                    <a:bodyPr/>
                    <a:lstStyle/>
                    <a:p>
                      <a:endParaRPr lang="ru-RU"/>
                    </a:p>
                  </a:txBody>
                  <a:tcPr/>
                </a:tc>
                <a:tc>
                  <a:txBody>
                    <a:bodyPr/>
                    <a:lstStyle/>
                    <a:p>
                      <a:pPr algn="ctr" fontAlgn="ctr"/>
                      <a:r>
                        <a:rPr lang="ro-RO" sz="1100" b="1" u="none" strike="noStrike" dirty="0" smtClean="0">
                          <a:solidFill>
                            <a:schemeClr val="tx2">
                              <a:lumMod val="10000"/>
                            </a:schemeClr>
                          </a:solidFill>
                          <a:effectLst/>
                        </a:rPr>
                        <a:t>Contribuţii de asigurări sociale</a:t>
                      </a:r>
                      <a:r>
                        <a:rPr lang="en-US" sz="1100" b="1" u="none" strike="noStrike" dirty="0" smtClean="0">
                          <a:solidFill>
                            <a:schemeClr val="tx2">
                              <a:lumMod val="10000"/>
                            </a:schemeClr>
                          </a:solidFill>
                          <a:effectLst/>
                        </a:rPr>
                        <a:t>/</a:t>
                      </a:r>
                      <a:r>
                        <a:rPr lang="ru-RU" sz="1100" b="1" u="none" strike="noStrike" dirty="0" smtClean="0">
                          <a:solidFill>
                            <a:schemeClr val="tx2">
                              <a:lumMod val="10000"/>
                            </a:schemeClr>
                          </a:solidFill>
                          <a:effectLst/>
                        </a:rPr>
                        <a:t>взносы </a:t>
                      </a:r>
                      <a:r>
                        <a:rPr lang="ru-RU" sz="1100" b="1" u="none" strike="noStrike" dirty="0" err="1" smtClean="0">
                          <a:solidFill>
                            <a:schemeClr val="tx2">
                              <a:lumMod val="10000"/>
                            </a:schemeClr>
                          </a:solidFill>
                          <a:effectLst/>
                        </a:rPr>
                        <a:t>соц</a:t>
                      </a:r>
                      <a:r>
                        <a:rPr lang="ru-RU" sz="1100" b="1" u="none" strike="noStrike" dirty="0" smtClean="0">
                          <a:solidFill>
                            <a:schemeClr val="tx2">
                              <a:lumMod val="10000"/>
                            </a:schemeClr>
                          </a:solidFill>
                          <a:effectLst/>
                        </a:rPr>
                        <a:t> страхования</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a16="http://schemas.microsoft.com/office/drawing/2014/main" xmlns="" val="4180304121"/>
                  </a:ext>
                </a:extLst>
              </a:tr>
              <a:tr h="490275">
                <a:tc>
                  <a:txBody>
                    <a:bodyPr/>
                    <a:lstStyle/>
                    <a:p>
                      <a:pPr algn="ctr" fontAlgn="ctr"/>
                      <a:r>
                        <a:rPr lang="ru-RU" sz="1100" b="1" u="none" strike="noStrike">
                          <a:solidFill>
                            <a:schemeClr val="tx2">
                              <a:lumMod val="10000"/>
                            </a:schemeClr>
                          </a:solidFill>
                          <a:effectLst/>
                        </a:rPr>
                        <a:t>127</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l" fontAlgn="ctr"/>
                      <a:r>
                        <a:rPr lang="en-US" sz="1100" b="1" u="none" strike="noStrike">
                          <a:solidFill>
                            <a:schemeClr val="tx2">
                              <a:lumMod val="10000"/>
                            </a:schemeClr>
                          </a:solidFill>
                          <a:effectLst/>
                        </a:rPr>
                        <a:t>FONDATOR DE ÎNTREPRINDERE INDIVIDUALĂ                                                                                       </a:t>
                      </a:r>
                      <a:r>
                        <a:rPr lang="ru-RU" sz="1100" b="1" u="none" strike="noStrike">
                          <a:solidFill>
                            <a:schemeClr val="tx2">
                              <a:lumMod val="10000"/>
                            </a:schemeClr>
                          </a:solidFill>
                          <a:effectLst/>
                        </a:rPr>
                        <a:t>УЧРЕДИТЕЛЬ ИНДИВИДУАЛЬНОГО ПРЕДПРИЯТИЯ</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a16="http://schemas.microsoft.com/office/drawing/2014/main" xmlns="" val="3267452193"/>
                  </a:ext>
                </a:extLst>
              </a:tr>
              <a:tr h="950859">
                <a:tc>
                  <a:txBody>
                    <a:bodyPr/>
                    <a:lstStyle/>
                    <a:p>
                      <a:pPr algn="ctr" fontAlgn="b"/>
                      <a:r>
                        <a:rPr lang="ru-RU" sz="1100" b="1" u="none" strike="noStrike" dirty="0">
                          <a:solidFill>
                            <a:schemeClr val="tx2">
                              <a:lumMod val="10000"/>
                            </a:schemeClr>
                          </a:solidFill>
                          <a:effectLst/>
                        </a:rPr>
                        <a:t>167</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b"/>
                </a:tc>
                <a:tc>
                  <a:txBody>
                    <a:bodyPr/>
                    <a:lstStyle/>
                    <a:p>
                      <a:pPr algn="l" fontAlgn="ctr"/>
                      <a:r>
                        <a:rPr lang="en-US" sz="1100" b="1" u="none" strike="noStrike">
                          <a:solidFill>
                            <a:schemeClr val="tx2">
                              <a:lumMod val="10000"/>
                            </a:schemeClr>
                          </a:solidFill>
                          <a:effectLst/>
                        </a:rPr>
                        <a:t>PERSOANĂ FIZICĂ CARE DESFĂŞOARĂ ACTIVITĂŢI INDEPENDENTE  ÎN DOMENIUL COMERŢULUI CU AMĂNUNTUL                                                                                                                                     </a:t>
                      </a:r>
                      <a:r>
                        <a:rPr lang="ru-RU" sz="1100" b="1" u="none" strike="noStrike">
                          <a:solidFill>
                            <a:schemeClr val="tx2">
                              <a:lumMod val="10000"/>
                            </a:schemeClr>
                          </a:solidFill>
                          <a:effectLst/>
                        </a:rPr>
                        <a:t>ФИЗИЧЕСКОЕ ЛИЦО, КОТОРОЕ ОСУЩЕСТВЛЯЕТ САМОСТОЯТЕЛЬНУЮ ДЕЯТЕЛЬНОСТЬ В СФЕРЕ РОЗНИЧНОЙ ТОРГОВЛИ</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ctr"/>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a16="http://schemas.microsoft.com/office/drawing/2014/main" xmlns="" val="2240993247"/>
                  </a:ext>
                </a:extLst>
              </a:tr>
              <a:tr h="1422047">
                <a:tc>
                  <a:txBody>
                    <a:bodyPr/>
                    <a:lstStyle/>
                    <a:p>
                      <a:pPr algn="ctr" fontAlgn="b"/>
                      <a:r>
                        <a:rPr lang="ru-RU" sz="1100" b="1" u="none" strike="noStrike">
                          <a:solidFill>
                            <a:schemeClr val="tx2">
                              <a:lumMod val="10000"/>
                            </a:schemeClr>
                          </a:solidFill>
                          <a:effectLst/>
                        </a:rPr>
                        <a:t>173</a:t>
                      </a:r>
                      <a:endParaRPr lang="ru-RU" sz="1100" b="1" i="0" u="none" strike="noStrike">
                        <a:solidFill>
                          <a:schemeClr val="tx2">
                            <a:lumMod val="10000"/>
                          </a:schemeClr>
                        </a:solidFill>
                        <a:effectLst/>
                        <a:latin typeface="Times New Roman" panose="02020603050405020304" pitchFamily="18" charset="0"/>
                      </a:endParaRPr>
                    </a:p>
                  </a:txBody>
                  <a:tcPr marL="4526" marR="4526" marT="6035" marB="0" anchor="b"/>
                </a:tc>
                <a:tc>
                  <a:txBody>
                    <a:bodyPr/>
                    <a:lstStyle/>
                    <a:p>
                      <a:pPr algn="l" fontAlgn="b"/>
                      <a:r>
                        <a:rPr lang="en-US" sz="1100" b="1" u="none" strike="noStrike" dirty="0">
                          <a:solidFill>
                            <a:schemeClr val="tx2">
                              <a:lumMod val="10000"/>
                            </a:schemeClr>
                          </a:solidFill>
                          <a:effectLst/>
                        </a:rPr>
                        <a:t>PERSOANE FIZICE CARE DESFĂŞOARĂ ACTIVITĂŢI ÎN DOMENIUL ACHIZIŢIILOR DE PRODUSE DIN FITOTEHNIE ŞI/SAU HORTICULTURĂ ŞI/SAU DE OBIECTE ALE REGNULUI VEGETAL                                                          </a:t>
                      </a:r>
                      <a:endParaRPr lang="en-US" sz="1100" b="1" u="none" strike="noStrike" dirty="0" smtClean="0">
                        <a:solidFill>
                          <a:schemeClr val="tx2">
                            <a:lumMod val="10000"/>
                          </a:schemeClr>
                        </a:solidFill>
                        <a:effectLst/>
                      </a:endParaRPr>
                    </a:p>
                    <a:p>
                      <a:pPr algn="l" fontAlgn="b"/>
                      <a:r>
                        <a:rPr lang="en-US" sz="1100" b="1" u="none" strike="noStrike" dirty="0" smtClean="0">
                          <a:solidFill>
                            <a:schemeClr val="tx2">
                              <a:lumMod val="10000"/>
                            </a:schemeClr>
                          </a:solidFill>
                          <a:effectLst/>
                        </a:rPr>
                        <a:t> </a:t>
                      </a:r>
                      <a:r>
                        <a:rPr lang="ru-RU" sz="1100" b="1" u="none" strike="noStrike" dirty="0">
                          <a:solidFill>
                            <a:schemeClr val="tx2">
                              <a:lumMod val="10000"/>
                            </a:schemeClr>
                          </a:solidFill>
                          <a:effectLst/>
                        </a:rPr>
                        <a:t>ФИЗИЧЕСИКЕ ЛИЦА, ОСУЩЕСТВЛЯЮШИЕ ДЕЯТЕЛЬНОСТЬ В СФЕРЕ ЗАКУПОК ПРОДУКЦИИ РАСТЕНИЕВОДСТВА И/ИЛИ САДОВОДСТВА И/ИЛИ ОБЪЕСТОВ РАСТИТЕЛЬНОГО МИРА</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b"/>
                </a:tc>
                <a:tc>
                  <a:txBody>
                    <a:bodyPr/>
                    <a:lstStyle/>
                    <a:p>
                      <a:pPr algn="ctr" fontAlgn="ctr"/>
                      <a:r>
                        <a:rPr lang="ro-RO" sz="1100" b="1" u="none" strike="noStrike" dirty="0" smtClean="0">
                          <a:solidFill>
                            <a:schemeClr val="tx2">
                              <a:lumMod val="10000"/>
                            </a:schemeClr>
                          </a:solidFill>
                          <a:effectLst/>
                        </a:rPr>
                        <a:t>11331</a:t>
                      </a:r>
                      <a:endParaRPr lang="ru-RU" sz="1100" b="1" i="0" u="none" strike="noStrike" dirty="0">
                        <a:solidFill>
                          <a:schemeClr val="tx2">
                            <a:lumMod val="10000"/>
                          </a:schemeClr>
                        </a:solidFill>
                        <a:effectLst/>
                        <a:latin typeface="Times New Roman" panose="02020603050405020304" pitchFamily="18" charset="0"/>
                      </a:endParaRPr>
                    </a:p>
                  </a:txBody>
                  <a:tcPr marL="4526" marR="4526" marT="6035" marB="0" anchor="ctr"/>
                </a:tc>
                <a:extLst>
                  <a:ext uri="{0D108BD9-81ED-4DB2-BD59-A6C34878D82A}">
                    <a16:rowId xmlns:a16="http://schemas.microsoft.com/office/drawing/2014/main" xmlns="" val="1859140510"/>
                  </a:ext>
                </a:extLst>
              </a:tr>
            </a:tbl>
          </a:graphicData>
        </a:graphic>
      </p:graphicFrame>
    </p:spTree>
    <p:extLst>
      <p:ext uri="{BB962C8B-B14F-4D97-AF65-F5344CB8AC3E}">
        <p14:creationId xmlns:p14="http://schemas.microsoft.com/office/powerpoint/2010/main" xmlns="" val="1150960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4CF60AC-C17E-4D9E-BB93-B73CF5FC20C0}"/>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391CB666-04E3-49E4-ABE8-AC944766DE49}"/>
              </a:ext>
            </a:extLst>
          </p:cNvPr>
          <p:cNvSpPr>
            <a:spLocks noGrp="1"/>
          </p:cNvSpPr>
          <p:nvPr>
            <p:ph type="subTitle" idx="1"/>
          </p:nvPr>
        </p:nvSpPr>
        <p:spPr/>
        <p:txBody>
          <a:bodyPr/>
          <a:lstStyle/>
          <a:p>
            <a:endParaRPr lang="ru-RU"/>
          </a:p>
        </p:txBody>
      </p:sp>
      <p:pic>
        <p:nvPicPr>
          <p:cNvPr id="5" name="Рисунок 4">
            <a:extLst>
              <a:ext uri="{FF2B5EF4-FFF2-40B4-BE49-F238E27FC236}">
                <a16:creationId xmlns:a16="http://schemas.microsoft.com/office/drawing/2014/main" xmlns="" id="{973F3AAC-39A7-4C07-AC25-CF5DEC67DFE0}"/>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graphicFrame>
        <p:nvGraphicFramePr>
          <p:cNvPr id="4" name="Таблица 3">
            <a:extLst>
              <a:ext uri="{FF2B5EF4-FFF2-40B4-BE49-F238E27FC236}">
                <a16:creationId xmlns:a16="http://schemas.microsoft.com/office/drawing/2014/main" xmlns="" id="{184685AF-8562-4511-AD95-B4AAAC7CAB62}"/>
              </a:ext>
            </a:extLst>
          </p:cNvPr>
          <p:cNvGraphicFramePr>
            <a:graphicFrameLocks noGrp="1"/>
          </p:cNvGraphicFramePr>
          <p:nvPr>
            <p:extLst>
              <p:ext uri="{D42A27DB-BD31-4B8C-83A1-F6EECF244321}">
                <p14:modId xmlns:p14="http://schemas.microsoft.com/office/powerpoint/2010/main" xmlns="" val="2952443847"/>
              </p:ext>
            </p:extLst>
          </p:nvPr>
        </p:nvGraphicFramePr>
        <p:xfrm>
          <a:off x="417443" y="596349"/>
          <a:ext cx="7911548" cy="5583079"/>
        </p:xfrm>
        <a:graphic>
          <a:graphicData uri="http://schemas.openxmlformats.org/drawingml/2006/table">
            <a:tbl>
              <a:tblPr>
                <a:tableStyleId>{BC89EF96-8CEA-46FF-86C4-4CE0E7609802}</a:tableStyleId>
              </a:tblPr>
              <a:tblGrid>
                <a:gridCol w="851120">
                  <a:extLst>
                    <a:ext uri="{9D8B030D-6E8A-4147-A177-3AD203B41FA5}">
                      <a16:colId xmlns:a16="http://schemas.microsoft.com/office/drawing/2014/main" xmlns="" val="393882152"/>
                    </a:ext>
                  </a:extLst>
                </a:gridCol>
                <a:gridCol w="4384559">
                  <a:extLst>
                    <a:ext uri="{9D8B030D-6E8A-4147-A177-3AD203B41FA5}">
                      <a16:colId xmlns:a16="http://schemas.microsoft.com/office/drawing/2014/main" xmlns="" val="673733819"/>
                    </a:ext>
                  </a:extLst>
                </a:gridCol>
                <a:gridCol w="1341158">
                  <a:extLst>
                    <a:ext uri="{9D8B030D-6E8A-4147-A177-3AD203B41FA5}">
                      <a16:colId xmlns:a16="http://schemas.microsoft.com/office/drawing/2014/main" xmlns="" val="3906941159"/>
                    </a:ext>
                  </a:extLst>
                </a:gridCol>
                <a:gridCol w="1334711">
                  <a:extLst>
                    <a:ext uri="{9D8B030D-6E8A-4147-A177-3AD203B41FA5}">
                      <a16:colId xmlns:a16="http://schemas.microsoft.com/office/drawing/2014/main" xmlns="" val="4031466098"/>
                    </a:ext>
                  </a:extLst>
                </a:gridCol>
              </a:tblGrid>
              <a:tr h="573486">
                <a:tc gridSpan="4">
                  <a:txBody>
                    <a:bodyPr/>
                    <a:lstStyle/>
                    <a:p>
                      <a:pPr algn="l" fontAlgn="ctr"/>
                      <a:r>
                        <a:rPr lang="it-IT" sz="1600" b="1" u="none" strike="noStrike" dirty="0">
                          <a:solidFill>
                            <a:srgbClr val="FF0000"/>
                          </a:solidFill>
                          <a:effectLst/>
                          <a:latin typeface="Times New Roman" panose="02020603050405020304" pitchFamily="18" charset="0"/>
                          <a:cs typeface="Times New Roman" panose="02020603050405020304" pitchFamily="18" charset="0"/>
                        </a:rPr>
                        <a:t>Categorii utilizate la completarea Informației IRM19</a:t>
                      </a:r>
                      <a:endParaRPr lang="it-IT" sz="1600" b="1" i="1" u="none" strike="noStrike" dirty="0">
                        <a:solidFill>
                          <a:srgbClr val="FF0000"/>
                        </a:solidFill>
                        <a:effectLst/>
                        <a:latin typeface="Times New Roman" panose="02020603050405020304" pitchFamily="18" charset="0"/>
                        <a:cs typeface="Times New Roman" panose="02020603050405020304" pitchFamily="18" charset="0"/>
                      </a:endParaRPr>
                    </a:p>
                  </a:txBody>
                  <a:tcPr marL="7144" marR="7144" marT="9525" marB="0" anchor="ctr">
                    <a:solidFill>
                      <a:schemeClr val="accent4">
                        <a:lumMod val="60000"/>
                        <a:lumOff val="4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2376329095"/>
                  </a:ext>
                </a:extLst>
              </a:tr>
              <a:tr h="557987">
                <a:tc gridSpan="4">
                  <a:txBody>
                    <a:bodyPr/>
                    <a:lstStyle/>
                    <a:p>
                      <a:pPr algn="l" fontAlgn="ctr"/>
                      <a:r>
                        <a:rPr lang="ru-RU" sz="1600" b="1" u="none" strike="noStrike" dirty="0">
                          <a:solidFill>
                            <a:srgbClr val="FF0000"/>
                          </a:solidFill>
                          <a:effectLst/>
                          <a:latin typeface="Times New Roman" panose="02020603050405020304" pitchFamily="18" charset="0"/>
                          <a:cs typeface="Times New Roman" panose="02020603050405020304" pitchFamily="18" charset="0"/>
                        </a:rPr>
                        <a:t>Категории используемые при заполнении Информации IRM19</a:t>
                      </a:r>
                      <a:endParaRPr lang="ru-RU" sz="1600" b="1" i="1" u="none" strike="noStrike" dirty="0">
                        <a:solidFill>
                          <a:srgbClr val="FF0000"/>
                        </a:solidFill>
                        <a:effectLst/>
                        <a:latin typeface="Times New Roman" panose="02020603050405020304" pitchFamily="18" charset="0"/>
                        <a:cs typeface="Times New Roman" panose="02020603050405020304" pitchFamily="18" charset="0"/>
                      </a:endParaRPr>
                    </a:p>
                  </a:txBody>
                  <a:tcPr marL="7144" marR="7144" marT="9525" marB="0" anchor="ctr">
                    <a:solidFill>
                      <a:schemeClr val="accent4">
                        <a:lumMod val="60000"/>
                        <a:lumOff val="4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3788470128"/>
                  </a:ext>
                </a:extLst>
              </a:tr>
              <a:tr h="619985">
                <a:tc rowSpan="2">
                  <a:txBody>
                    <a:bodyPr/>
                    <a:lstStyle/>
                    <a:p>
                      <a:pPr algn="l" fontAlgn="ctr"/>
                      <a:r>
                        <a:rPr lang="en-US" sz="1400" b="1" u="none" strike="noStrike" dirty="0">
                          <a:solidFill>
                            <a:schemeClr val="tx2">
                              <a:lumMod val="10000"/>
                            </a:schemeClr>
                          </a:solidFill>
                          <a:effectLst/>
                        </a:rPr>
                        <a:t>Cod/                           </a:t>
                      </a:r>
                      <a:r>
                        <a:rPr lang="ru-RU" sz="1400" b="1" u="none" strike="noStrike" dirty="0">
                          <a:solidFill>
                            <a:schemeClr val="tx2">
                              <a:lumMod val="10000"/>
                            </a:schemeClr>
                          </a:solidFill>
                          <a:effectLst/>
                        </a:rPr>
                        <a:t>Код</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rowSpan="2">
                  <a:txBody>
                    <a:bodyPr/>
                    <a:lstStyle/>
                    <a:p>
                      <a:pPr algn="ctr" fontAlgn="ctr"/>
                      <a:r>
                        <a:rPr lang="en-US" sz="1400" b="1" u="none" strike="noStrike" dirty="0" err="1">
                          <a:solidFill>
                            <a:schemeClr val="tx2">
                              <a:lumMod val="10000"/>
                            </a:schemeClr>
                          </a:solidFill>
                          <a:effectLst/>
                        </a:rPr>
                        <a:t>Denumirea</a:t>
                      </a:r>
                      <a:r>
                        <a:rPr lang="en-US" sz="1400" b="1" u="none" strike="noStrike" dirty="0">
                          <a:solidFill>
                            <a:schemeClr val="tx2">
                              <a:lumMod val="10000"/>
                            </a:schemeClr>
                          </a:solidFill>
                          <a:effectLst/>
                        </a:rPr>
                        <a:t> </a:t>
                      </a:r>
                      <a:r>
                        <a:rPr lang="en-US" sz="1400" b="1" u="none" strike="noStrike" dirty="0" err="1">
                          <a:solidFill>
                            <a:schemeClr val="tx2">
                              <a:lumMod val="10000"/>
                            </a:schemeClr>
                          </a:solidFill>
                          <a:effectLst/>
                        </a:rPr>
                        <a:t>categoriei</a:t>
                      </a:r>
                      <a:r>
                        <a:rPr lang="en-US" sz="1400" b="1" u="none" strike="noStrike" dirty="0">
                          <a:solidFill>
                            <a:schemeClr val="tx2">
                              <a:lumMod val="10000"/>
                            </a:schemeClr>
                          </a:solidFill>
                          <a:effectLst/>
                        </a:rPr>
                        <a:t>/                                                                                                </a:t>
                      </a:r>
                      <a:r>
                        <a:rPr lang="ru-RU" sz="1400" b="1" u="none" strike="noStrike" dirty="0">
                          <a:solidFill>
                            <a:schemeClr val="tx2">
                              <a:lumMod val="10000"/>
                            </a:schemeClr>
                          </a:solidFill>
                          <a:effectLst/>
                        </a:rPr>
                        <a:t>Наименование категории</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gridSpan="2">
                  <a:txBody>
                    <a:bodyPr/>
                    <a:lstStyle/>
                    <a:p>
                      <a:pPr algn="ctr" fontAlgn="ctr"/>
                      <a:r>
                        <a:rPr lang="ru-RU" sz="1400" b="1" u="none" strike="noStrike">
                          <a:solidFill>
                            <a:schemeClr val="tx2">
                              <a:lumMod val="10000"/>
                            </a:schemeClr>
                          </a:solidFill>
                          <a:effectLst/>
                        </a:rPr>
                        <a:t>Tarifele cotelor pe an/2020                 Тариф взносов на год /2020</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hMerge="1">
                  <a:txBody>
                    <a:bodyPr/>
                    <a:lstStyle/>
                    <a:p>
                      <a:endParaRPr lang="ru-RU"/>
                    </a:p>
                  </a:txBody>
                  <a:tcPr/>
                </a:tc>
                <a:extLst>
                  <a:ext uri="{0D108BD9-81ED-4DB2-BD59-A6C34878D82A}">
                    <a16:rowId xmlns:a16="http://schemas.microsoft.com/office/drawing/2014/main" xmlns="" val="519586232"/>
                  </a:ext>
                </a:extLst>
              </a:tr>
              <a:tr h="790480">
                <a:tc vMerge="1">
                  <a:txBody>
                    <a:bodyPr/>
                    <a:lstStyle/>
                    <a:p>
                      <a:endParaRPr lang="ru-RU"/>
                    </a:p>
                  </a:txBody>
                  <a:tcPr/>
                </a:tc>
                <a:tc vMerge="1">
                  <a:txBody>
                    <a:bodyPr/>
                    <a:lstStyle/>
                    <a:p>
                      <a:endParaRPr lang="ru-RU"/>
                    </a:p>
                  </a:txBody>
                  <a:tcPr/>
                </a:tc>
                <a:tc>
                  <a:txBody>
                    <a:bodyPr/>
                    <a:lstStyle/>
                    <a:p>
                      <a:pPr algn="ctr" fontAlgn="ctr"/>
                      <a:r>
                        <a:rPr lang="en-US" sz="1400" b="1" u="none" strike="noStrike" dirty="0" err="1">
                          <a:solidFill>
                            <a:schemeClr val="tx2">
                              <a:lumMod val="10000"/>
                            </a:schemeClr>
                          </a:solidFill>
                          <a:effectLst/>
                        </a:rPr>
                        <a:t>angajator</a:t>
                      </a:r>
                      <a:r>
                        <a:rPr lang="en-US" sz="1400" b="1" u="none" strike="noStrike" dirty="0">
                          <a:solidFill>
                            <a:schemeClr val="tx2">
                              <a:lumMod val="10000"/>
                            </a:schemeClr>
                          </a:solidFill>
                          <a:effectLst/>
                        </a:rPr>
                        <a:t>/ </a:t>
                      </a:r>
                      <a:r>
                        <a:rPr lang="ru-RU" sz="1400" b="1" u="none" strike="noStrike" dirty="0">
                          <a:solidFill>
                            <a:schemeClr val="tx2">
                              <a:lumMod val="10000"/>
                            </a:schemeClr>
                          </a:solidFill>
                          <a:effectLst/>
                        </a:rPr>
                        <a:t>работодатель</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en-US" sz="1400" b="1" u="none" strike="noStrike">
                          <a:solidFill>
                            <a:schemeClr val="tx2">
                              <a:lumMod val="10000"/>
                            </a:schemeClr>
                          </a:solidFill>
                          <a:effectLst/>
                        </a:rPr>
                        <a:t>persoana asigurată/</a:t>
                      </a:r>
                      <a:r>
                        <a:rPr lang="ru-RU" sz="1400" b="1" u="none" strike="noStrike">
                          <a:solidFill>
                            <a:schemeClr val="tx2">
                              <a:lumMod val="10000"/>
                            </a:schemeClr>
                          </a:solidFill>
                          <a:effectLst/>
                        </a:rPr>
                        <a:t>застрахованное лицо</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3293024556"/>
                  </a:ext>
                </a:extLst>
              </a:tr>
              <a:tr h="929978">
                <a:tc>
                  <a:txBody>
                    <a:bodyPr/>
                    <a:lstStyle/>
                    <a:p>
                      <a:pPr algn="ctr" fontAlgn="ctr"/>
                      <a:r>
                        <a:rPr lang="ru-RU" sz="1400" b="1" u="none" strike="noStrike">
                          <a:solidFill>
                            <a:schemeClr val="tx2">
                              <a:lumMod val="10000"/>
                            </a:schemeClr>
                          </a:solidFill>
                          <a:effectLst/>
                        </a:rPr>
                        <a:t>157</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l" fontAlgn="ctr"/>
                      <a:r>
                        <a:rPr lang="en-US" sz="1400" b="1" u="none" strike="noStrike">
                          <a:solidFill>
                            <a:schemeClr val="tx2">
                              <a:lumMod val="10000"/>
                            </a:schemeClr>
                          </a:solidFill>
                          <a:effectLst/>
                        </a:rPr>
                        <a:t>PERSOANĂ CARE  SE AFLĂ ÎN CONCEDIU PENTRU ÎNGRIJIREA  COPULULUI PÎNĂ LA 3 ANI                                                                                                                                      </a:t>
                      </a:r>
                      <a:r>
                        <a:rPr lang="ru-RU" sz="1400" b="1" u="none" strike="noStrike">
                          <a:solidFill>
                            <a:schemeClr val="tx2">
                              <a:lumMod val="10000"/>
                            </a:schemeClr>
                          </a:solidFill>
                          <a:effectLst/>
                        </a:rPr>
                        <a:t>ЛИЦО, НАХОДЯЩЕЕСЯ В ОТПУСКЕ ПО УХОДУ ЗА РЕБЕНКОМ ДО 3 ЛЕТ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a:solidFill>
                            <a:schemeClr val="tx2">
                              <a:lumMod val="10000"/>
                            </a:schemeClr>
                          </a:solidFill>
                          <a:effectLst/>
                        </a:rPr>
                        <a:t>*</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77792696"/>
                  </a:ext>
                </a:extLst>
              </a:tr>
              <a:tr h="1007475">
                <a:tc>
                  <a:txBody>
                    <a:bodyPr/>
                    <a:lstStyle/>
                    <a:p>
                      <a:pPr algn="ctr" fontAlgn="b"/>
                      <a:r>
                        <a:rPr lang="ru-RU" sz="1400" b="1" u="none" strike="noStrike">
                          <a:solidFill>
                            <a:schemeClr val="tx2">
                              <a:lumMod val="10000"/>
                            </a:schemeClr>
                          </a:solidFill>
                          <a:effectLst/>
                        </a:rPr>
                        <a:t>158</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b"/>
                </a:tc>
                <a:tc>
                  <a:txBody>
                    <a:bodyPr/>
                    <a:lstStyle/>
                    <a:p>
                      <a:pPr algn="l" fontAlgn="ctr"/>
                      <a:r>
                        <a:rPr lang="en-US" sz="1400" b="1" u="none" strike="noStrike">
                          <a:solidFill>
                            <a:schemeClr val="tx2">
                              <a:lumMod val="10000"/>
                            </a:schemeClr>
                          </a:solidFill>
                          <a:effectLst/>
                        </a:rPr>
                        <a:t>PERSOANĂ CARE  SE AFLĂ ÎN CONCEDIU SUPLIMENTAR NEPLATIT PENTRU ÎNGRIJIREA  COPULULUI DE LA 3 PÎNĂ LA 4 ANI                                                                                                                                       </a:t>
                      </a:r>
                      <a:r>
                        <a:rPr lang="ru-RU" sz="1400" b="1" u="none" strike="noStrike">
                          <a:solidFill>
                            <a:schemeClr val="tx2">
                              <a:lumMod val="10000"/>
                            </a:schemeClr>
                          </a:solidFill>
                          <a:effectLst/>
                        </a:rPr>
                        <a:t>ЛИЦО, НАХОДЯЩЕЕСЯ В ДОПОЛНИТЕЛЬНОМ НЕОПЛАЧИВАЕМОМ ОТПУСКЕ ПО УХОДУ ЗА РЕБЕНКОМ С 3 ДО  4 ЛЕТ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54818735"/>
                  </a:ext>
                </a:extLst>
              </a:tr>
              <a:tr h="821478">
                <a:tc>
                  <a:txBody>
                    <a:bodyPr/>
                    <a:lstStyle/>
                    <a:p>
                      <a:pPr algn="ctr" fontAlgn="b"/>
                      <a:r>
                        <a:rPr lang="ru-RU" sz="1400" b="1" u="none" strike="noStrike">
                          <a:solidFill>
                            <a:schemeClr val="tx2">
                              <a:lumMod val="10000"/>
                            </a:schemeClr>
                          </a:solidFill>
                          <a:effectLst/>
                        </a:rPr>
                        <a:t>165</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b"/>
                </a:tc>
                <a:tc>
                  <a:txBody>
                    <a:bodyPr/>
                    <a:lstStyle/>
                    <a:p>
                      <a:pPr algn="l" fontAlgn="ctr"/>
                      <a:r>
                        <a:rPr lang="en-US" sz="1400" b="1" u="none" strike="noStrike">
                          <a:solidFill>
                            <a:schemeClr val="tx2">
                              <a:lumMod val="10000"/>
                            </a:schemeClr>
                          </a:solidFill>
                          <a:effectLst/>
                        </a:rPr>
                        <a:t>PERSOANĂ CARE SE AFLĂ ÎN CONCEDIU PATERNAL                                                                                                                                                                                       </a:t>
                      </a:r>
                      <a:r>
                        <a:rPr lang="ru-RU" sz="1400" b="1" u="none" strike="noStrike">
                          <a:solidFill>
                            <a:schemeClr val="tx2">
                              <a:lumMod val="10000"/>
                            </a:schemeClr>
                          </a:solidFill>
                          <a:effectLst/>
                        </a:rPr>
                        <a:t>ЛИЦО, НАХОДЯЩЕЕСЯ В ОТПУСКЕ ПО ОТЦОВСТВУ                                                                     </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a:solidFill>
                            <a:schemeClr val="tx2">
                              <a:lumMod val="10000"/>
                            </a:schemeClr>
                          </a:solidFill>
                          <a:effectLst/>
                        </a:rPr>
                        <a:t>*</a:t>
                      </a:r>
                      <a:endParaRPr lang="ru-RU" sz="1400" b="1" i="0" u="none" strike="noStrike">
                        <a:solidFill>
                          <a:schemeClr val="tx2">
                            <a:lumMod val="10000"/>
                          </a:schemeClr>
                        </a:solidFill>
                        <a:effectLst/>
                        <a:latin typeface="Times New Roman" panose="02020603050405020304" pitchFamily="18" charset="0"/>
                      </a:endParaRPr>
                    </a:p>
                  </a:txBody>
                  <a:tcPr marL="7144" marR="7144" marT="9525" marB="0" anchor="ctr"/>
                </a:tc>
                <a:tc>
                  <a:txBody>
                    <a:bodyPr/>
                    <a:lstStyle/>
                    <a:p>
                      <a:pPr algn="ctr" fontAlgn="ctr"/>
                      <a:r>
                        <a:rPr lang="ru-RU" sz="1400" b="1" u="none" strike="noStrike" dirty="0">
                          <a:solidFill>
                            <a:schemeClr val="tx2">
                              <a:lumMod val="10000"/>
                            </a:schemeClr>
                          </a:solidFill>
                          <a:effectLst/>
                        </a:rPr>
                        <a:t>*</a:t>
                      </a:r>
                      <a:endParaRPr lang="ru-RU" sz="1400" b="1" i="0" u="none" strike="noStrike" dirty="0">
                        <a:solidFill>
                          <a:schemeClr val="tx2">
                            <a:lumMod val="10000"/>
                          </a:schemeClr>
                        </a:solidFill>
                        <a:effectLst/>
                        <a:latin typeface="Times New Roman" panose="02020603050405020304" pitchFamily="18" charset="0"/>
                      </a:endParaRPr>
                    </a:p>
                  </a:txBody>
                  <a:tcPr marL="7144" marR="7144" marT="9525" marB="0" anchor="ctr"/>
                </a:tc>
                <a:extLst>
                  <a:ext uri="{0D108BD9-81ED-4DB2-BD59-A6C34878D82A}">
                    <a16:rowId xmlns:a16="http://schemas.microsoft.com/office/drawing/2014/main" xmlns="" val="1922071094"/>
                  </a:ext>
                </a:extLst>
              </a:tr>
            </a:tbl>
          </a:graphicData>
        </a:graphic>
      </p:graphicFrame>
    </p:spTree>
    <p:extLst>
      <p:ext uri="{BB962C8B-B14F-4D97-AF65-F5344CB8AC3E}">
        <p14:creationId xmlns:p14="http://schemas.microsoft.com/office/powerpoint/2010/main" xmlns="" val="37628356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FD252DED-2D83-443B-B740-71D94353DB3F}"/>
              </a:ext>
            </a:extLst>
          </p:cNvPr>
          <p:cNvSpPr>
            <a:spLocks noGrp="1"/>
          </p:cNvSpPr>
          <p:nvPr>
            <p:ph idx="1"/>
          </p:nvPr>
        </p:nvSpPr>
        <p:spPr/>
        <p:txBody>
          <a:bodyPr>
            <a:normAutofit/>
          </a:bodyPr>
          <a:lstStyle/>
          <a:p>
            <a:pPr marL="0" indent="0" algn="ctr">
              <a:buNone/>
            </a:pPr>
            <a:endParaRPr lang="ro-RO" sz="8000" b="1" dirty="0"/>
          </a:p>
          <a:p>
            <a:pPr marL="0" indent="0" algn="ctr">
              <a:buNone/>
            </a:pPr>
            <a:r>
              <a:rPr lang="ro-RO" sz="8000" b="1" dirty="0"/>
              <a:t>???</a:t>
            </a:r>
          </a:p>
        </p:txBody>
      </p:sp>
      <p:pic>
        <p:nvPicPr>
          <p:cNvPr id="6" name="Рисунок 5">
            <a:extLst>
              <a:ext uri="{FF2B5EF4-FFF2-40B4-BE49-F238E27FC236}">
                <a16:creationId xmlns:a16="http://schemas.microsoft.com/office/drawing/2014/main" xmlns="" id="{3569AD0D-D87A-487A-B06C-04028253E862}"/>
              </a:ext>
            </a:extLst>
          </p:cNvPr>
          <p:cNvPicPr>
            <a:picLocks noChangeAspect="1"/>
          </p:cNvPicPr>
          <p:nvPr/>
        </p:nvPicPr>
        <p:blipFill>
          <a:blip r:embed="rId2" cstate="print">
            <a:extLst>
              <a:ext uri="{28A0092B-C50C-407E-A947-70E740481C1C}">
                <a14:useLocalDpi xmlns:a14="http://schemas.microsoft.com/office/drawing/2010/main" xmlns="" val="0"/>
              </a:ext>
              <a:ext uri="{837473B0-CC2E-450A-ABE3-18F120FF3D39}">
                <a1611:picAttrSrcUrl xmlns:a1611="http://schemas.microsoft.com/office/drawing/2016/11/main" xmlns="" r:id="rId3"/>
              </a:ext>
            </a:extLst>
          </a:blip>
          <a:stretch>
            <a:fillRect/>
          </a:stretch>
        </p:blipFill>
        <p:spPr>
          <a:xfrm>
            <a:off x="2343647" y="310102"/>
            <a:ext cx="4731026" cy="6390747"/>
          </a:xfrm>
          <a:prstGeom prst="rect">
            <a:avLst/>
          </a:prstGeom>
        </p:spPr>
      </p:pic>
    </p:spTree>
    <p:extLst>
      <p:ext uri="{BB962C8B-B14F-4D97-AF65-F5344CB8AC3E}">
        <p14:creationId xmlns:p14="http://schemas.microsoft.com/office/powerpoint/2010/main" xmlns="" val="1046760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6" name="Picture 2" descr="https://monitorul.fisc.md/uploads/files/mf3.png"/>
          <p:cNvPicPr>
            <a:picLocks noGrp="1" noChangeAspect="1" noChangeArrowheads="1"/>
          </p:cNvPicPr>
          <p:nvPr>
            <p:ph idx="1"/>
          </p:nvPr>
        </p:nvPicPr>
        <p:blipFill>
          <a:blip r:embed="rId2" cstate="print"/>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49816" t="27895" b="14730"/>
          <a:stretch>
            <a:fillRect/>
          </a:stretch>
        </p:blipFill>
        <p:spPr bwMode="auto">
          <a:xfrm>
            <a:off x="285720" y="142852"/>
            <a:ext cx="8858280" cy="657229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1071570"/>
          </a:xfrm>
        </p:spPr>
        <p:txBody>
          <a:bodyPr/>
          <a:lstStyle/>
          <a:p>
            <a:pPr algn="ctr"/>
            <a:r>
              <a:rPr lang="ro-RO" sz="3200" b="1" dirty="0" smtClean="0">
                <a:solidFill>
                  <a:srgbClr val="7030A0"/>
                </a:solidFill>
                <a:latin typeface="Times New Roman" pitchFamily="18" charset="0"/>
                <a:cs typeface="Times New Roman" pitchFamily="18" charset="0"/>
              </a:rPr>
              <a:t>Impactul asupra prestaţiilor  de asigurări sociale</a:t>
            </a:r>
            <a:r>
              <a:rPr lang="en-US" dirty="0" smtClean="0"/>
              <a:t/>
            </a:r>
            <a:br>
              <a:rPr lang="en-US" dirty="0" smtClean="0"/>
            </a:br>
            <a:endParaRPr lang="en-US" dirty="0"/>
          </a:p>
        </p:txBody>
      </p:sp>
      <p:sp>
        <p:nvSpPr>
          <p:cNvPr id="3" name="Content Placeholder 2"/>
          <p:cNvSpPr>
            <a:spLocks noGrp="1"/>
          </p:cNvSpPr>
          <p:nvPr>
            <p:ph idx="1"/>
          </p:nvPr>
        </p:nvSpPr>
        <p:spPr>
          <a:xfrm>
            <a:off x="428596" y="1214422"/>
            <a:ext cx="8501122" cy="5643578"/>
          </a:xfrm>
        </p:spPr>
        <p:txBody>
          <a:bodyPr>
            <a:normAutofit lnSpcReduction="10000"/>
          </a:bodyPr>
          <a:lstStyle/>
          <a:p>
            <a:pPr algn="just"/>
            <a:r>
              <a:rPr lang="ro-RO" dirty="0" smtClean="0">
                <a:solidFill>
                  <a:schemeClr val="tx2">
                    <a:lumMod val="10000"/>
                  </a:schemeClr>
                </a:solidFill>
                <a:latin typeface="Times New Roman" pitchFamily="18" charset="0"/>
                <a:cs typeface="Times New Roman" pitchFamily="18" charset="0"/>
              </a:rPr>
              <a:t>Excluderea persoanei fizice (angajatul) din participarea personală la sistemul public de asigurări sociale nu are impact asupra prestaţiilor stabilite (pensii, indemnizaţii).</a:t>
            </a:r>
            <a:endParaRPr lang="en-US" dirty="0" smtClean="0">
              <a:solidFill>
                <a:schemeClr val="tx2">
                  <a:lumMod val="10000"/>
                </a:schemeClr>
              </a:solidFill>
              <a:latin typeface="Times New Roman" pitchFamily="18" charset="0"/>
              <a:cs typeface="Times New Roman" pitchFamily="18" charset="0"/>
            </a:endParaRPr>
          </a:p>
          <a:p>
            <a:pPr algn="just"/>
            <a:r>
              <a:rPr lang="ro-RO" dirty="0" smtClean="0">
                <a:solidFill>
                  <a:schemeClr val="tx2">
                    <a:lumMod val="10000"/>
                  </a:schemeClr>
                </a:solidFill>
                <a:latin typeface="Times New Roman" pitchFamily="18" charset="0"/>
                <a:cs typeface="Times New Roman" pitchFamily="18" charset="0"/>
              </a:rPr>
              <a:t>Asiguratul în sistemul public de asigurări sociale este</a:t>
            </a:r>
            <a:r>
              <a:rPr lang="ro-RO" i="1" dirty="0" smtClean="0">
                <a:solidFill>
                  <a:schemeClr val="tx2">
                    <a:lumMod val="10000"/>
                  </a:schemeClr>
                </a:solidFill>
                <a:latin typeface="Times New Roman" pitchFamily="18" charset="0"/>
                <a:cs typeface="Times New Roman" pitchFamily="18" charset="0"/>
              </a:rPr>
              <a:t> </a:t>
            </a:r>
            <a:r>
              <a:rPr lang="ro-RO" dirty="0" smtClean="0">
                <a:solidFill>
                  <a:schemeClr val="tx2">
                    <a:lumMod val="10000"/>
                  </a:schemeClr>
                </a:solidFill>
                <a:latin typeface="Times New Roman" pitchFamily="18" charset="0"/>
                <a:cs typeface="Times New Roman" pitchFamily="18" charset="0"/>
              </a:rPr>
              <a:t> persoana fizică aptă pentru muncă, cu domiciliul sau reşedinţa în Republica Moldova, pentru care plătitorii contribuțiilor la bugetul asigurărilor sociale de stat plătesc contribuţii de asigurări sociale în vederea beneficierii de dreptul pentru prevenirea, limitarea sau înlăturarea riscurilor sociale prevăzute de lege.</a:t>
            </a:r>
            <a:endParaRPr lang="en-US" dirty="0" smtClean="0">
              <a:solidFill>
                <a:schemeClr val="tx2">
                  <a:lumMod val="10000"/>
                </a:schemeClr>
              </a:solidFill>
              <a:latin typeface="Times New Roman" pitchFamily="18" charset="0"/>
              <a:cs typeface="Times New Roman" pitchFamily="18" charset="0"/>
            </a:endParaRP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428604"/>
            <a:ext cx="7772400" cy="914400"/>
          </a:xfrm>
        </p:spPr>
        <p:txBody>
          <a:bodyPr>
            <a:noAutofit/>
          </a:bodyPr>
          <a:lstStyle/>
          <a:p>
            <a:pPr algn="ctr"/>
            <a:r>
              <a:rPr lang="ro-RO" sz="3200" b="1" dirty="0" smtClean="0">
                <a:solidFill>
                  <a:srgbClr val="7030A0"/>
                </a:solidFill>
                <a:latin typeface="Times New Roman" pitchFamily="18" charset="0"/>
                <a:cs typeface="Times New Roman" pitchFamily="18" charset="0"/>
              </a:rPr>
              <a:t>Declararea contribuţiilor aferente altor perioade</a:t>
            </a:r>
            <a:endParaRPr lang="en-US" sz="3200" b="1"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a:xfrm>
            <a:off x="214282" y="1600200"/>
            <a:ext cx="8643998" cy="5257800"/>
          </a:xfrm>
        </p:spPr>
        <p:txBody>
          <a:bodyPr>
            <a:normAutofit fontScale="62500" lnSpcReduction="20000"/>
          </a:bodyPr>
          <a:lstStyle/>
          <a:p>
            <a:pPr algn="just"/>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conformitate</a:t>
            </a:r>
            <a:r>
              <a:rPr lang="en-US" sz="3900" dirty="0" smtClean="0">
                <a:solidFill>
                  <a:schemeClr val="tx2">
                    <a:lumMod val="10000"/>
                  </a:schemeClr>
                </a:solidFill>
                <a:latin typeface="Times New Roman" pitchFamily="18" charset="0"/>
                <a:cs typeface="Times New Roman" pitchFamily="18" charset="0"/>
              </a:rPr>
              <a:t> cu </a:t>
            </a:r>
            <a:r>
              <a:rPr lang="en-US" sz="3900" dirty="0" err="1" smtClean="0">
                <a:solidFill>
                  <a:schemeClr val="tx2">
                    <a:lumMod val="10000"/>
                  </a:schemeClr>
                </a:solidFill>
                <a:latin typeface="Times New Roman" pitchFamily="18" charset="0"/>
                <a:cs typeface="Times New Roman" pitchFamily="18" charset="0"/>
              </a:rPr>
              <a:t>prevederile</a:t>
            </a:r>
            <a:r>
              <a:rPr lang="en-US" sz="3900" dirty="0" smtClean="0">
                <a:solidFill>
                  <a:schemeClr val="tx2">
                    <a:lumMod val="10000"/>
                  </a:schemeClr>
                </a:solidFill>
                <a:latin typeface="Times New Roman" pitchFamily="18" charset="0"/>
                <a:cs typeface="Times New Roman" pitchFamily="18" charset="0"/>
              </a:rPr>
              <a:t> art. 3 </a:t>
            </a:r>
            <a:r>
              <a:rPr lang="en-US" sz="3900" dirty="0" err="1" smtClean="0">
                <a:solidFill>
                  <a:schemeClr val="tx2">
                    <a:lumMod val="10000"/>
                  </a:schemeClr>
                </a:solidFill>
                <a:latin typeface="Times New Roman" pitchFamily="18" charset="0"/>
                <a:cs typeface="Times New Roman" pitchFamily="18" charset="0"/>
              </a:rPr>
              <a:t>alin</a:t>
            </a:r>
            <a:r>
              <a:rPr lang="en-US" sz="3900" dirty="0" smtClean="0">
                <a:solidFill>
                  <a:schemeClr val="tx2">
                    <a:lumMod val="10000"/>
                  </a:schemeClr>
                </a:solidFill>
                <a:latin typeface="Times New Roman" pitchFamily="18" charset="0"/>
                <a:cs typeface="Times New Roman" pitchFamily="18" charset="0"/>
              </a:rPr>
              <a:t>. (1) al </a:t>
            </a:r>
            <a:r>
              <a:rPr lang="en-US" sz="3900" dirty="0" err="1" smtClean="0">
                <a:solidFill>
                  <a:schemeClr val="tx2">
                    <a:lumMod val="10000"/>
                  </a:schemeClr>
                </a:solidFill>
                <a:latin typeface="Times New Roman" pitchFamily="18" charset="0"/>
                <a:cs typeface="Times New Roman" pitchFamily="18" charset="0"/>
              </a:rPr>
              <a:t>Legii</a:t>
            </a:r>
            <a:r>
              <a:rPr lang="en-US" sz="3900" dirty="0" smtClean="0">
                <a:solidFill>
                  <a:schemeClr val="tx2">
                    <a:lumMod val="10000"/>
                  </a:schemeClr>
                </a:solidFill>
                <a:latin typeface="Times New Roman" pitchFamily="18" charset="0"/>
                <a:cs typeface="Times New Roman" pitchFamily="18" charset="0"/>
              </a:rPr>
              <a:t> nr. 255/2020 </a:t>
            </a:r>
            <a:r>
              <a:rPr lang="en-US" sz="3900" dirty="0" err="1" smtClean="0">
                <a:solidFill>
                  <a:schemeClr val="tx2">
                    <a:lumMod val="10000"/>
                  </a:schemeClr>
                </a:solidFill>
                <a:latin typeface="Times New Roman" pitchFamily="18" charset="0"/>
                <a:cs typeface="Times New Roman" pitchFamily="18" charset="0"/>
              </a:rPr>
              <a:t>bugetului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asigurărilor</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de stat </a:t>
            </a:r>
            <a:r>
              <a:rPr lang="en-US" sz="3900" dirty="0" err="1" smtClean="0">
                <a:solidFill>
                  <a:schemeClr val="tx2">
                    <a:lumMod val="10000"/>
                  </a:schemeClr>
                </a:solidFill>
                <a:latin typeface="Times New Roman" pitchFamily="18" charset="0"/>
                <a:cs typeface="Times New Roman" pitchFamily="18" charset="0"/>
              </a:rPr>
              <a:t>pe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anul</a:t>
            </a:r>
            <a:r>
              <a:rPr lang="en-US" sz="3900" dirty="0" smtClean="0">
                <a:solidFill>
                  <a:schemeClr val="tx2">
                    <a:lumMod val="10000"/>
                  </a:schemeClr>
                </a:solidFill>
                <a:latin typeface="Times New Roman" pitchFamily="18" charset="0"/>
                <a:cs typeface="Times New Roman" pitchFamily="18" charset="0"/>
              </a:rPr>
              <a:t> 2021 </a:t>
            </a:r>
            <a:r>
              <a:rPr lang="en-US" sz="3900" dirty="0" err="1" smtClean="0">
                <a:solidFill>
                  <a:schemeClr val="tx2">
                    <a:lumMod val="10000"/>
                  </a:schemeClr>
                </a:solidFill>
                <a:latin typeface="Times New Roman" pitchFamily="18" charset="0"/>
                <a:cs typeface="Times New Roman" pitchFamily="18" charset="0"/>
              </a:rPr>
              <a:t>plătitorii</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contribuţii</a:t>
            </a:r>
            <a:r>
              <a:rPr lang="en-US" sz="3900" dirty="0" smtClean="0">
                <a:solidFill>
                  <a:schemeClr val="tx2">
                    <a:lumMod val="10000"/>
                  </a:schemeClr>
                </a:solidFill>
                <a:latin typeface="Times New Roman" pitchFamily="18" charset="0"/>
                <a:cs typeface="Times New Roman" pitchFamily="18" charset="0"/>
              </a:rPr>
              <a:t> la </a:t>
            </a:r>
            <a:r>
              <a:rPr lang="en-US" sz="3900" dirty="0" err="1" smtClean="0">
                <a:solidFill>
                  <a:schemeClr val="tx2">
                    <a:lumMod val="10000"/>
                  </a:schemeClr>
                </a:solidFill>
                <a:latin typeface="Times New Roman" pitchFamily="18" charset="0"/>
                <a:cs typeface="Times New Roman" pitchFamily="18" charset="0"/>
              </a:rPr>
              <a:t>bugetul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asigurărilor</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de stat, </a:t>
            </a:r>
            <a:r>
              <a:rPr lang="en-US" sz="3900" dirty="0" err="1" smtClean="0">
                <a:solidFill>
                  <a:schemeClr val="tx2">
                    <a:lumMod val="10000"/>
                  </a:schemeClr>
                </a:solidFill>
                <a:latin typeface="Times New Roman" pitchFamily="18" charset="0"/>
                <a:cs typeface="Times New Roman" pitchFamily="18" charset="0"/>
              </a:rPr>
              <a:t>inclusiv</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cei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finanţaţi</a:t>
            </a:r>
            <a:r>
              <a:rPr lang="en-US" sz="3900" dirty="0" smtClean="0">
                <a:solidFill>
                  <a:schemeClr val="tx2">
                    <a:lumMod val="10000"/>
                  </a:schemeClr>
                </a:solidFill>
                <a:latin typeface="Times New Roman" pitchFamily="18" charset="0"/>
                <a:cs typeface="Times New Roman" pitchFamily="18" charset="0"/>
              </a:rPr>
              <a:t> de la </a:t>
            </a:r>
            <a:r>
              <a:rPr lang="en-US" sz="3900" dirty="0" err="1" smtClean="0">
                <a:solidFill>
                  <a:schemeClr val="tx2">
                    <a:lumMod val="10000"/>
                  </a:schemeClr>
                </a:solidFill>
                <a:latin typeface="Times New Roman" pitchFamily="18" charset="0"/>
                <a:cs typeface="Times New Roman" pitchFamily="18" charset="0"/>
              </a:rPr>
              <a:t>bugetul</a:t>
            </a:r>
            <a:r>
              <a:rPr lang="en-US" sz="3900" dirty="0" smtClean="0">
                <a:solidFill>
                  <a:schemeClr val="tx2">
                    <a:lumMod val="10000"/>
                  </a:schemeClr>
                </a:solidFill>
                <a:latin typeface="Times New Roman" pitchFamily="18" charset="0"/>
                <a:cs typeface="Times New Roman" pitchFamily="18" charset="0"/>
              </a:rPr>
              <a:t> public </a:t>
            </a:r>
            <a:r>
              <a:rPr lang="en-US" sz="3900" dirty="0" err="1" smtClean="0">
                <a:solidFill>
                  <a:schemeClr val="tx2">
                    <a:lumMod val="10000"/>
                  </a:schemeClr>
                </a:solidFill>
                <a:latin typeface="Times New Roman" pitchFamily="18" charset="0"/>
                <a:cs typeface="Times New Roman" pitchFamily="18" charset="0"/>
              </a:rPr>
              <a:t>naţional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sunt</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obligaţi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să</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calculeze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şi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să</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vireze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mărimea</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cuvenită</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şi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termenele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stabilite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anexa</a:t>
            </a:r>
            <a:r>
              <a:rPr lang="en-US" sz="3900" dirty="0" smtClean="0">
                <a:solidFill>
                  <a:schemeClr val="tx2">
                    <a:lumMod val="10000"/>
                  </a:schemeClr>
                </a:solidFill>
                <a:latin typeface="Times New Roman" pitchFamily="18" charset="0"/>
                <a:cs typeface="Times New Roman" pitchFamily="18" charset="0"/>
              </a:rPr>
              <a:t> nr. 1 la </a:t>
            </a:r>
            <a:r>
              <a:rPr lang="en-US" sz="3900" dirty="0" err="1" smtClean="0">
                <a:solidFill>
                  <a:schemeClr val="tx2">
                    <a:lumMod val="10000"/>
                  </a:schemeClr>
                </a:solidFill>
                <a:latin typeface="Times New Roman" pitchFamily="18" charset="0"/>
                <a:cs typeface="Times New Roman" pitchFamily="18" charset="0"/>
              </a:rPr>
              <a:t>Legea</a:t>
            </a:r>
            <a:r>
              <a:rPr lang="en-US" sz="3900" dirty="0" smtClean="0">
                <a:solidFill>
                  <a:schemeClr val="tx2">
                    <a:lumMod val="10000"/>
                  </a:schemeClr>
                </a:solidFill>
                <a:latin typeface="Times New Roman" pitchFamily="18" charset="0"/>
                <a:cs typeface="Times New Roman" pitchFamily="18" charset="0"/>
              </a:rPr>
              <a:t> nr. 489/1999 </a:t>
            </a:r>
            <a:r>
              <a:rPr lang="en-US" sz="3900" dirty="0" err="1" smtClean="0">
                <a:solidFill>
                  <a:schemeClr val="tx2">
                    <a:lumMod val="10000"/>
                  </a:schemeClr>
                </a:solidFill>
                <a:latin typeface="Times New Roman" pitchFamily="18" charset="0"/>
                <a:cs typeface="Times New Roman" pitchFamily="18" charset="0"/>
              </a:rPr>
              <a:t>privind</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sistemul</a:t>
            </a:r>
            <a:r>
              <a:rPr lang="en-US" sz="3900" dirty="0" smtClean="0">
                <a:solidFill>
                  <a:schemeClr val="tx2">
                    <a:lumMod val="10000"/>
                  </a:schemeClr>
                </a:solidFill>
                <a:latin typeface="Times New Roman" pitchFamily="18" charset="0"/>
                <a:cs typeface="Times New Roman" pitchFamily="18" charset="0"/>
              </a:rPr>
              <a:t> public de </a:t>
            </a:r>
            <a:r>
              <a:rPr lang="en-US" sz="3900" dirty="0" err="1" smtClean="0">
                <a:solidFill>
                  <a:schemeClr val="tx2">
                    <a:lumMod val="10000"/>
                  </a:schemeClr>
                </a:solidFill>
                <a:latin typeface="Times New Roman" pitchFamily="18" charset="0"/>
                <a:cs typeface="Times New Roman" pitchFamily="18" charset="0"/>
              </a:rPr>
              <a:t>asigurări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contribuţiile</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asigurări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de stat </a:t>
            </a:r>
            <a:r>
              <a:rPr lang="en-US" sz="3900" dirty="0" err="1" smtClean="0">
                <a:solidFill>
                  <a:schemeClr val="tx2">
                    <a:lumMod val="10000"/>
                  </a:schemeClr>
                </a:solidFill>
                <a:latin typeface="Times New Roman" pitchFamily="18" charset="0"/>
                <a:cs typeface="Times New Roman" pitchFamily="18" charset="0"/>
              </a:rPr>
              <a:t>obligatorii</a:t>
            </a:r>
            <a:r>
              <a:rPr lang="en-US" sz="3900" dirty="0" smtClean="0">
                <a:solidFill>
                  <a:schemeClr val="tx2">
                    <a:lumMod val="10000"/>
                  </a:schemeClr>
                </a:solidFill>
                <a:latin typeface="Times New Roman" pitchFamily="18" charset="0"/>
                <a:cs typeface="Times New Roman" pitchFamily="18" charset="0"/>
              </a:rPr>
              <a:t> la </a:t>
            </a:r>
            <a:r>
              <a:rPr lang="en-US" sz="3900" dirty="0" err="1" smtClean="0">
                <a:solidFill>
                  <a:schemeClr val="tx2">
                    <a:lumMod val="10000"/>
                  </a:schemeClr>
                </a:solidFill>
                <a:latin typeface="Times New Roman" pitchFamily="18" charset="0"/>
                <a:cs typeface="Times New Roman" pitchFamily="18" charset="0"/>
              </a:rPr>
              <a:t>bugetul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asigurărilor</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de stat, </a:t>
            </a:r>
            <a:r>
              <a:rPr lang="en-US" sz="3900" dirty="0" err="1" smtClean="0">
                <a:solidFill>
                  <a:schemeClr val="tx2">
                    <a:lumMod val="10000"/>
                  </a:schemeClr>
                </a:solidFill>
                <a:latin typeface="Times New Roman" pitchFamily="18" charset="0"/>
                <a:cs typeface="Times New Roman" pitchFamily="18" charset="0"/>
              </a:rPr>
              <a:t>aferente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salariilor</a:t>
            </a:r>
            <a:r>
              <a:rPr lang="en-US" sz="3900" dirty="0" smtClean="0">
                <a:solidFill>
                  <a:schemeClr val="tx2">
                    <a:lumMod val="10000"/>
                  </a:schemeClr>
                </a:solidFill>
                <a:latin typeface="Times New Roman" pitchFamily="18" charset="0"/>
                <a:cs typeface="Times New Roman" pitchFamily="18" charset="0"/>
              </a:rPr>
              <a:t> calculate </a:t>
            </a:r>
            <a:r>
              <a:rPr lang="en-US" sz="3900" dirty="0" err="1" smtClean="0">
                <a:solidFill>
                  <a:schemeClr val="tx2">
                    <a:lumMod val="10000"/>
                  </a:schemeClr>
                </a:solidFill>
                <a:latin typeface="Times New Roman" pitchFamily="18" charset="0"/>
                <a:cs typeface="Times New Roman" pitchFamily="18" charset="0"/>
              </a:rPr>
              <a:t>şi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altor</a:t>
            </a:r>
            <a:r>
              <a:rPr lang="en-US" sz="3900" dirty="0" smtClean="0">
                <a:solidFill>
                  <a:schemeClr val="tx2">
                    <a:lumMod val="10000"/>
                  </a:schemeClr>
                </a:solidFill>
                <a:latin typeface="Times New Roman" pitchFamily="18" charset="0"/>
                <a:cs typeface="Times New Roman" pitchFamily="18" charset="0"/>
              </a:rPr>
              <a:t> recompense. </a:t>
            </a:r>
            <a:r>
              <a:rPr lang="en-US" sz="3900" dirty="0" err="1" smtClean="0">
                <a:solidFill>
                  <a:schemeClr val="tx2">
                    <a:lumMod val="10000"/>
                  </a:schemeClr>
                </a:solidFill>
                <a:latin typeface="Times New Roman" pitchFamily="18" charset="0"/>
                <a:cs typeface="Times New Roman" pitchFamily="18" charset="0"/>
              </a:rPr>
              <a:t>Astfel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contribuţiile</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asigurări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de stat se </a:t>
            </a:r>
            <a:r>
              <a:rPr lang="en-US" sz="3900" dirty="0" err="1" smtClean="0">
                <a:solidFill>
                  <a:schemeClr val="tx2">
                    <a:lumMod val="10000"/>
                  </a:schemeClr>
                </a:solidFill>
                <a:latin typeface="Times New Roman" pitchFamily="18" charset="0"/>
                <a:cs typeface="Times New Roman" pitchFamily="18" charset="0"/>
              </a:rPr>
              <a:t>calculează</a:t>
            </a:r>
            <a:r>
              <a:rPr lang="en-US" sz="3900" dirty="0" smtClean="0">
                <a:solidFill>
                  <a:schemeClr val="tx2">
                    <a:lumMod val="10000"/>
                  </a:schemeClr>
                </a:solidFill>
                <a:latin typeface="Times New Roman" pitchFamily="18" charset="0"/>
                <a:cs typeface="Times New Roman" pitchFamily="18" charset="0"/>
              </a:rPr>
              <a:t> conform </a:t>
            </a:r>
            <a:r>
              <a:rPr lang="en-US" sz="3900" dirty="0" err="1" smtClean="0">
                <a:solidFill>
                  <a:schemeClr val="tx2">
                    <a:lumMod val="10000"/>
                  </a:schemeClr>
                </a:solidFill>
                <a:latin typeface="Times New Roman" pitchFamily="18" charset="0"/>
                <a:cs typeface="Times New Roman" pitchFamily="18" charset="0"/>
              </a:rPr>
              <a:t>contabilităţii</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angajamente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metodei</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calcul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Astfel</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contribuţiile</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asigurări</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sociale</a:t>
            </a:r>
            <a:r>
              <a:rPr lang="en-US" sz="3900" dirty="0" smtClean="0">
                <a:solidFill>
                  <a:schemeClr val="tx2">
                    <a:lumMod val="10000"/>
                  </a:schemeClr>
                </a:solidFill>
                <a:latin typeface="Times New Roman" pitchFamily="18" charset="0"/>
                <a:cs typeface="Times New Roman" pitchFamily="18" charset="0"/>
              </a:rPr>
              <a:t> calculate </a:t>
            </a:r>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perioada</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gestiune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pentru</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alte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perioade</a:t>
            </a:r>
            <a:r>
              <a:rPr lang="en-US" sz="3900" dirty="0" smtClean="0">
                <a:solidFill>
                  <a:schemeClr val="tx2">
                    <a:lumMod val="10000"/>
                  </a:schemeClr>
                </a:solidFill>
                <a:latin typeface="Times New Roman" pitchFamily="18" charset="0"/>
                <a:cs typeface="Times New Roman" pitchFamily="18" charset="0"/>
              </a:rPr>
              <a:t> se </a:t>
            </a:r>
            <a:r>
              <a:rPr lang="en-US" sz="3900" dirty="0" err="1" smtClean="0">
                <a:solidFill>
                  <a:schemeClr val="tx2">
                    <a:lumMod val="10000"/>
                  </a:schemeClr>
                </a:solidFill>
                <a:latin typeface="Times New Roman" pitchFamily="18" charset="0"/>
                <a:cs typeface="Times New Roman" pitchFamily="18" charset="0"/>
              </a:rPr>
              <a:t>efectuează</a:t>
            </a:r>
            <a:r>
              <a:rPr lang="en-US" sz="3900" dirty="0" smtClean="0">
                <a:solidFill>
                  <a:schemeClr val="tx2">
                    <a:lumMod val="10000"/>
                  </a:schemeClr>
                </a:solidFill>
                <a:latin typeface="Times New Roman" pitchFamily="18" charset="0"/>
                <a:cs typeface="Times New Roman" pitchFamily="18" charset="0"/>
              </a:rPr>
              <a:t> conform </a:t>
            </a:r>
            <a:r>
              <a:rPr lang="en-US" sz="3900" dirty="0" err="1" smtClean="0">
                <a:solidFill>
                  <a:schemeClr val="tx2">
                    <a:lumMod val="10000"/>
                  </a:schemeClr>
                </a:solidFill>
                <a:latin typeface="Times New Roman" pitchFamily="18" charset="0"/>
                <a:cs typeface="Times New Roman" pitchFamily="18" charset="0"/>
              </a:rPr>
              <a:t>tarifelor</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stabilite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pentru</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perioada</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gestiune</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şi</a:t>
            </a:r>
            <a:r>
              <a:rPr lang="en-US" sz="3900" dirty="0" smtClean="0">
                <a:solidFill>
                  <a:schemeClr val="tx2">
                    <a:lumMod val="10000"/>
                  </a:schemeClr>
                </a:solidFill>
                <a:latin typeface="Times New Roman" pitchFamily="18" charset="0"/>
                <a:cs typeface="Times New Roman" pitchFamily="18" charset="0"/>
              </a:rPr>
              <a:t> se </a:t>
            </a:r>
            <a:r>
              <a:rPr lang="en-US" sz="3900" dirty="0" err="1" smtClean="0">
                <a:solidFill>
                  <a:schemeClr val="tx2">
                    <a:lumMod val="10000"/>
                  </a:schemeClr>
                </a:solidFill>
                <a:latin typeface="Times New Roman" pitchFamily="18" charset="0"/>
                <a:cs typeface="Times New Roman" pitchFamily="18" charset="0"/>
              </a:rPr>
              <a:t>declară</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în</a:t>
            </a:r>
            <a:r>
              <a:rPr lang="en-US" sz="3900" dirty="0" smtClean="0">
                <a:solidFill>
                  <a:schemeClr val="tx2">
                    <a:lumMod val="10000"/>
                  </a:schemeClr>
                </a:solidFill>
                <a:latin typeface="Times New Roman" pitchFamily="18" charset="0"/>
                <a:cs typeface="Times New Roman" pitchFamily="18" charset="0"/>
              </a:rPr>
              <a:t> </a:t>
            </a:r>
            <a:r>
              <a:rPr lang="en-US" sz="3900" dirty="0" err="1" smtClean="0">
                <a:solidFill>
                  <a:schemeClr val="tx2">
                    <a:lumMod val="10000"/>
                  </a:schemeClr>
                </a:solidFill>
                <a:latin typeface="Times New Roman" pitchFamily="18" charset="0"/>
                <a:cs typeface="Times New Roman" pitchFamily="18" charset="0"/>
              </a:rPr>
              <a:t>luna</a:t>
            </a:r>
            <a:r>
              <a:rPr lang="en-US" sz="3900" dirty="0" smtClean="0">
                <a:solidFill>
                  <a:schemeClr val="tx2">
                    <a:lumMod val="10000"/>
                  </a:schemeClr>
                </a:solidFill>
                <a:latin typeface="Times New Roman" pitchFamily="18" charset="0"/>
                <a:cs typeface="Times New Roman" pitchFamily="18" charset="0"/>
              </a:rPr>
              <a:t> de </a:t>
            </a:r>
            <a:r>
              <a:rPr lang="en-US" sz="3900" dirty="0" err="1" smtClean="0">
                <a:solidFill>
                  <a:schemeClr val="tx2">
                    <a:lumMod val="10000"/>
                  </a:schemeClr>
                </a:solidFill>
                <a:latin typeface="Times New Roman" pitchFamily="18" charset="0"/>
                <a:cs typeface="Times New Roman" pitchFamily="18" charset="0"/>
              </a:rPr>
              <a:t>calcul</a:t>
            </a:r>
            <a:r>
              <a:rPr lang="en-US" sz="3900" dirty="0" smtClean="0">
                <a:solidFill>
                  <a:schemeClr val="tx2">
                    <a:lumMod val="10000"/>
                  </a:schemeClr>
                </a:solidFill>
                <a:latin typeface="Times New Roman" pitchFamily="18" charset="0"/>
                <a:cs typeface="Times New Roman" pitchFamily="18" charset="0"/>
              </a:rPr>
              <a: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7232"/>
          </a:xfrm>
        </p:spPr>
        <p:txBody>
          <a:bodyPr>
            <a:normAutofit fontScale="90000"/>
          </a:bodyPr>
          <a:lstStyle/>
          <a:p>
            <a:pPr algn="ctr"/>
            <a:r>
              <a:rPr lang="en-US" sz="3600" b="1" dirty="0" err="1" smtClean="0">
                <a:solidFill>
                  <a:srgbClr val="7030A0"/>
                </a:solidFill>
                <a:latin typeface="Times New Roman" pitchFamily="18" charset="0"/>
                <a:cs typeface="Times New Roman" pitchFamily="18" charset="0"/>
              </a:rPr>
              <a:t>Categoriile</a:t>
            </a:r>
            <a:r>
              <a:rPr lang="en-US" sz="3600" b="1" dirty="0" smtClean="0">
                <a:solidFill>
                  <a:srgbClr val="7030A0"/>
                </a:solidFill>
                <a:latin typeface="Times New Roman" pitchFamily="18" charset="0"/>
                <a:cs typeface="Times New Roman" pitchFamily="18" charset="0"/>
              </a:rPr>
              <a:t> care pot </a:t>
            </a:r>
            <a:r>
              <a:rPr lang="en-US" sz="3600" b="1" dirty="0" err="1" smtClean="0">
                <a:solidFill>
                  <a:srgbClr val="7030A0"/>
                </a:solidFill>
                <a:latin typeface="Times New Roman" pitchFamily="18" charset="0"/>
                <a:cs typeface="Times New Roman" pitchFamily="18" charset="0"/>
              </a:rPr>
              <a:t>fi</a:t>
            </a:r>
            <a:r>
              <a:rPr lang="en-US" sz="3600" b="1" dirty="0" smtClean="0">
                <a:solidFill>
                  <a:srgbClr val="7030A0"/>
                </a:solidFill>
                <a:latin typeface="Times New Roman" pitchFamily="18" charset="0"/>
                <a:cs typeface="Times New Roman" pitchFamily="18" charset="0"/>
              </a:rPr>
              <a:t> </a:t>
            </a:r>
            <a:r>
              <a:rPr lang="en-US" sz="3600" b="1" dirty="0" err="1" smtClean="0">
                <a:solidFill>
                  <a:srgbClr val="7030A0"/>
                </a:solidFill>
                <a:latin typeface="Times New Roman" pitchFamily="18" charset="0"/>
                <a:cs typeface="Times New Roman" pitchFamily="18" charset="0"/>
              </a:rPr>
              <a:t>reflectate</a:t>
            </a:r>
            <a:r>
              <a:rPr lang="en-US" sz="3600" b="1" dirty="0" smtClean="0">
                <a:solidFill>
                  <a:srgbClr val="7030A0"/>
                </a:solidFill>
                <a:latin typeface="Times New Roman" pitchFamily="18" charset="0"/>
                <a:cs typeface="Times New Roman" pitchFamily="18" charset="0"/>
              </a:rPr>
              <a:t> </a:t>
            </a:r>
            <a:r>
              <a:rPr lang="en-US" sz="3600" b="1" dirty="0" err="1" smtClean="0">
                <a:solidFill>
                  <a:srgbClr val="7030A0"/>
                </a:solidFill>
                <a:latin typeface="Times New Roman" pitchFamily="18" charset="0"/>
                <a:cs typeface="Times New Roman" pitchFamily="18" charset="0"/>
              </a:rPr>
              <a:t>pentru</a:t>
            </a:r>
            <a:r>
              <a:rPr lang="en-US" sz="3600" b="1" dirty="0" smtClean="0">
                <a:solidFill>
                  <a:srgbClr val="7030A0"/>
                </a:solidFill>
                <a:latin typeface="Times New Roman" pitchFamily="18" charset="0"/>
                <a:cs typeface="Times New Roman" pitchFamily="18" charset="0"/>
              </a:rPr>
              <a:t> </a:t>
            </a:r>
            <a:r>
              <a:rPr lang="en-US" sz="3600" b="1" dirty="0" err="1" smtClean="0">
                <a:solidFill>
                  <a:srgbClr val="7030A0"/>
                </a:solidFill>
                <a:latin typeface="Times New Roman" pitchFamily="18" charset="0"/>
                <a:cs typeface="Times New Roman" pitchFamily="18" charset="0"/>
              </a:rPr>
              <a:t>perioadele</a:t>
            </a:r>
            <a:r>
              <a:rPr lang="en-US" sz="3600" b="1" dirty="0" smtClean="0">
                <a:solidFill>
                  <a:srgbClr val="7030A0"/>
                </a:solidFill>
                <a:latin typeface="Times New Roman" pitchFamily="18" charset="0"/>
                <a:cs typeface="Times New Roman" pitchFamily="18" charset="0"/>
              </a:rPr>
              <a:t> </a:t>
            </a:r>
            <a:r>
              <a:rPr lang="en-US" sz="3600" b="1" dirty="0" err="1" smtClean="0">
                <a:solidFill>
                  <a:srgbClr val="7030A0"/>
                </a:solidFill>
                <a:latin typeface="Times New Roman" pitchFamily="18" charset="0"/>
                <a:cs typeface="Times New Roman" pitchFamily="18" charset="0"/>
              </a:rPr>
              <a:t>anterioare</a:t>
            </a:r>
            <a:r>
              <a:rPr lang="en-US" dirty="0" smtClean="0"/>
              <a:t/>
            </a:r>
            <a:br>
              <a:rPr lang="en-US" dirty="0" smtClean="0"/>
            </a:br>
            <a:endParaRPr lang="en-US" dirty="0"/>
          </a:p>
        </p:txBody>
      </p:sp>
      <p:sp>
        <p:nvSpPr>
          <p:cNvPr id="3" name="Content Placeholder 2"/>
          <p:cNvSpPr>
            <a:spLocks noGrp="1"/>
          </p:cNvSpPr>
          <p:nvPr>
            <p:ph idx="1"/>
          </p:nvPr>
        </p:nvSpPr>
        <p:spPr>
          <a:xfrm>
            <a:off x="0" y="1000108"/>
            <a:ext cx="9286908" cy="6072230"/>
          </a:xfrm>
        </p:spPr>
        <p:txBody>
          <a:bodyPr>
            <a:noAutofit/>
          </a:bodyPr>
          <a:lstStyle/>
          <a:p>
            <a:pPr marL="548640" indent="-411480">
              <a:spcBef>
                <a:spcPct val="20000"/>
              </a:spcBef>
              <a:buClr>
                <a:schemeClr val="tx1">
                  <a:shade val="95000"/>
                </a:schemeClr>
              </a:buClr>
              <a:buSzPct val="65000"/>
              <a:buFont typeface="Wingdings 2"/>
            </a:pPr>
            <a:r>
              <a:rPr lang="en-US" sz="1800" b="1" dirty="0" smtClean="0">
                <a:solidFill>
                  <a:schemeClr val="bg2">
                    <a:lumMod val="50000"/>
                  </a:schemeClr>
                </a:solidFill>
                <a:latin typeface="Times New Roman" pitchFamily="18" charset="0"/>
                <a:cs typeface="Times New Roman" pitchFamily="18" charset="0"/>
              </a:rPr>
              <a:t>La </a:t>
            </a:r>
            <a:r>
              <a:rPr lang="en-US" sz="1800" b="1" dirty="0" err="1" smtClean="0">
                <a:solidFill>
                  <a:schemeClr val="bg2">
                    <a:lumMod val="50000"/>
                  </a:schemeClr>
                </a:solidFill>
                <a:latin typeface="Times New Roman" pitchFamily="18" charset="0"/>
                <a:cs typeface="Times New Roman" pitchFamily="18" charset="0"/>
              </a:rPr>
              <a:t>calcularea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contribuţiilor</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asigurări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sociale</a:t>
            </a:r>
            <a:r>
              <a:rPr lang="en-US" sz="1800" b="1" dirty="0" smtClean="0">
                <a:solidFill>
                  <a:schemeClr val="bg2">
                    <a:lumMod val="50000"/>
                  </a:schemeClr>
                </a:solidFill>
                <a:latin typeface="Times New Roman" pitchFamily="18" charset="0"/>
                <a:cs typeface="Times New Roman" pitchFamily="18" charset="0"/>
              </a:rPr>
              <a:t> de stat </a:t>
            </a:r>
            <a:r>
              <a:rPr lang="en-US" sz="1800" b="1" dirty="0" err="1" smtClean="0">
                <a:solidFill>
                  <a:schemeClr val="bg2">
                    <a:lumMod val="50000"/>
                  </a:schemeClr>
                </a:solidFill>
                <a:latin typeface="Times New Roman" pitchFamily="18" charset="0"/>
                <a:cs typeface="Times New Roman" pitchFamily="18" charset="0"/>
              </a:rPr>
              <a:t>obligatorii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parcursul</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anului</a:t>
            </a:r>
            <a:r>
              <a:rPr lang="en-US" sz="1800" b="1" dirty="0" smtClean="0">
                <a:solidFill>
                  <a:schemeClr val="bg2">
                    <a:lumMod val="50000"/>
                  </a:schemeClr>
                </a:solidFill>
                <a:latin typeface="Times New Roman" pitchFamily="18" charset="0"/>
                <a:cs typeface="Times New Roman" pitchFamily="18" charset="0"/>
              </a:rPr>
              <a:t> 2021 </a:t>
            </a:r>
            <a:r>
              <a:rPr lang="en-US" sz="1800" b="1" dirty="0" err="1" smtClean="0">
                <a:solidFill>
                  <a:schemeClr val="bg2">
                    <a:lumMod val="50000"/>
                  </a:schemeClr>
                </a:solidFill>
                <a:latin typeface="Times New Roman" pitchFamily="18" charset="0"/>
                <a:cs typeface="Times New Roman" pitchFamily="18" charset="0"/>
              </a:rPr>
              <a:t>aferente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perioadelor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anterioare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anului</a:t>
            </a:r>
            <a:r>
              <a:rPr lang="en-US" sz="1800" b="1" dirty="0" smtClean="0">
                <a:solidFill>
                  <a:schemeClr val="bg2">
                    <a:lumMod val="50000"/>
                  </a:schemeClr>
                </a:solidFill>
                <a:latin typeface="Times New Roman" pitchFamily="18" charset="0"/>
                <a:cs typeface="Times New Roman" pitchFamily="18" charset="0"/>
              </a:rPr>
              <a:t> 2021 se </a:t>
            </a:r>
            <a:r>
              <a:rPr lang="en-US" sz="1800" b="1" dirty="0" err="1" smtClean="0">
                <a:solidFill>
                  <a:schemeClr val="bg2">
                    <a:lumMod val="50000"/>
                  </a:schemeClr>
                </a:solidFill>
                <a:latin typeface="Times New Roman" pitchFamily="18" charset="0"/>
                <a:cs typeface="Times New Roman" pitchFamily="18" charset="0"/>
              </a:rPr>
              <a:t>aplică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tarifele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anului</a:t>
            </a:r>
            <a:r>
              <a:rPr lang="en-US" sz="1800" b="1" dirty="0" smtClean="0">
                <a:solidFill>
                  <a:schemeClr val="bg2">
                    <a:lumMod val="50000"/>
                  </a:schemeClr>
                </a:solidFill>
                <a:latin typeface="Times New Roman" pitchFamily="18" charset="0"/>
                <a:cs typeface="Times New Roman" pitchFamily="18" charset="0"/>
              </a:rPr>
              <a:t> 2021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declară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luna</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calcul</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tabelul</a:t>
            </a:r>
            <a:r>
              <a:rPr lang="en-US" sz="1800" b="1" dirty="0" smtClean="0">
                <a:solidFill>
                  <a:schemeClr val="bg2">
                    <a:lumMod val="50000"/>
                  </a:schemeClr>
                </a:solidFill>
                <a:latin typeface="Times New Roman" pitchFamily="18" charset="0"/>
                <a:cs typeface="Times New Roman" pitchFamily="18" charset="0"/>
              </a:rPr>
              <a:t> nr. 2 al </a:t>
            </a:r>
            <a:r>
              <a:rPr lang="en-US" sz="1800" b="1" dirty="0" err="1" smtClean="0">
                <a:solidFill>
                  <a:schemeClr val="bg2">
                    <a:lumMod val="50000"/>
                  </a:schemeClr>
                </a:solidFill>
                <a:latin typeface="Times New Roman" pitchFamily="18" charset="0"/>
                <a:cs typeface="Times New Roman" pitchFamily="18" charset="0"/>
              </a:rPr>
              <a:t>Dării</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seamă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privind</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reţinerea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impozitului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venit</a:t>
            </a:r>
            <a:r>
              <a:rPr lang="en-US" sz="1800" b="1" dirty="0" smtClean="0">
                <a:solidFill>
                  <a:schemeClr val="bg2">
                    <a:lumMod val="50000"/>
                  </a:schemeClr>
                </a:solidFill>
                <a:latin typeface="Times New Roman" pitchFamily="18" charset="0"/>
                <a:cs typeface="Times New Roman" pitchFamily="18" charset="0"/>
              </a:rPr>
              <a:t>, a </a:t>
            </a:r>
            <a:r>
              <a:rPr lang="en-US" sz="1800" b="1" dirty="0" err="1" smtClean="0">
                <a:solidFill>
                  <a:schemeClr val="bg2">
                    <a:lumMod val="50000"/>
                  </a:schemeClr>
                </a:solidFill>
                <a:latin typeface="Times New Roman" pitchFamily="18" charset="0"/>
                <a:cs typeface="Times New Roman" pitchFamily="18" charset="0"/>
              </a:rPr>
              <a:t>primelor</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asigurare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obligatorie</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asistenţă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medicală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a </a:t>
            </a:r>
            <a:r>
              <a:rPr lang="en-US" sz="1800" b="1" dirty="0" err="1" smtClean="0">
                <a:solidFill>
                  <a:schemeClr val="bg2">
                    <a:lumMod val="50000"/>
                  </a:schemeClr>
                </a:solidFill>
                <a:latin typeface="Times New Roman" pitchFamily="18" charset="0"/>
                <a:cs typeface="Times New Roman" pitchFamily="18" charset="0"/>
              </a:rPr>
              <a:t>contribuţiilor</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asigurări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sociale</a:t>
            </a:r>
            <a:r>
              <a:rPr lang="en-US" sz="1800" b="1" dirty="0" smtClean="0">
                <a:solidFill>
                  <a:schemeClr val="bg2">
                    <a:lumMod val="50000"/>
                  </a:schemeClr>
                </a:solidFill>
                <a:latin typeface="Times New Roman" pitchFamily="18" charset="0"/>
                <a:cs typeface="Times New Roman" pitchFamily="18" charset="0"/>
              </a:rPr>
              <a:t> de stat </a:t>
            </a:r>
            <a:r>
              <a:rPr lang="en-US" sz="1800" b="1" dirty="0" err="1" smtClean="0">
                <a:solidFill>
                  <a:schemeClr val="bg2">
                    <a:lumMod val="50000"/>
                  </a:schemeClr>
                </a:solidFill>
                <a:latin typeface="Times New Roman" pitchFamily="18" charset="0"/>
                <a:cs typeface="Times New Roman" pitchFamily="18" charset="0"/>
              </a:rPr>
              <a:t>obligatorii</a:t>
            </a:r>
            <a:r>
              <a:rPr lang="en-US" sz="1800" b="1" dirty="0" smtClean="0">
                <a:solidFill>
                  <a:schemeClr val="bg2">
                    <a:lumMod val="50000"/>
                  </a:schemeClr>
                </a:solidFill>
                <a:latin typeface="Times New Roman" pitchFamily="18" charset="0"/>
                <a:cs typeface="Times New Roman" pitchFamily="18" charset="0"/>
              </a:rPr>
              <a:t> calculate (Forma IPC21). </a:t>
            </a:r>
            <a:r>
              <a:rPr lang="en-US" sz="1800" b="1" dirty="0" err="1" smtClean="0">
                <a:solidFill>
                  <a:schemeClr val="bg2">
                    <a:lumMod val="50000"/>
                  </a:schemeClr>
                </a:solidFill>
                <a:latin typeface="Times New Roman" pitchFamily="18" charset="0"/>
                <a:cs typeface="Times New Roman" pitchFamily="18" charset="0"/>
              </a:rPr>
              <a:t>Aceste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situaţii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referă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declară</a:t>
            </a:r>
            <a:r>
              <a:rPr lang="en-US" sz="1800" b="1" dirty="0" smtClean="0">
                <a:solidFill>
                  <a:schemeClr val="bg2">
                    <a:lumMod val="50000"/>
                  </a:schemeClr>
                </a:solidFill>
                <a:latin typeface="Times New Roman" pitchFamily="18" charset="0"/>
                <a:cs typeface="Times New Roman" pitchFamily="18" charset="0"/>
              </a:rPr>
              <a:t> cu </a:t>
            </a:r>
            <a:r>
              <a:rPr lang="en-US" sz="1800" b="1" dirty="0" err="1" smtClean="0">
                <a:solidFill>
                  <a:schemeClr val="bg2">
                    <a:lumMod val="50000"/>
                  </a:schemeClr>
                </a:solidFill>
                <a:latin typeface="Times New Roman" pitchFamily="18" charset="0"/>
                <a:cs typeface="Times New Roman" pitchFamily="18" charset="0"/>
              </a:rPr>
              <a:t>utilizarea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categoriilor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persoanelor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asigurate</a:t>
            </a:r>
            <a:r>
              <a:rPr lang="en-US" sz="1800" b="1" dirty="0" smtClean="0">
                <a:solidFill>
                  <a:schemeClr val="bg2">
                    <a:lumMod val="50000"/>
                  </a:schemeClr>
                </a:solidFill>
                <a:latin typeface="Times New Roman" pitchFamily="18" charset="0"/>
                <a:cs typeface="Times New Roman" pitchFamily="18" charset="0"/>
              </a:rPr>
              <a:t> „105 - </a:t>
            </a:r>
            <a:r>
              <a:rPr lang="en-US" sz="1800" b="1" dirty="0" err="1" smtClean="0">
                <a:solidFill>
                  <a:schemeClr val="bg2">
                    <a:lumMod val="50000"/>
                  </a:schemeClr>
                </a:solidFill>
                <a:latin typeface="Times New Roman" pitchFamily="18" charset="0"/>
                <a:cs typeface="Times New Roman" pitchFamily="18" charset="0"/>
              </a:rPr>
              <a:t>Persoană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angajată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prin</a:t>
            </a:r>
            <a:r>
              <a:rPr lang="en-US" sz="1800" b="1" dirty="0" smtClean="0">
                <a:solidFill>
                  <a:schemeClr val="bg2">
                    <a:lumMod val="50000"/>
                  </a:schemeClr>
                </a:solidFill>
                <a:latin typeface="Times New Roman" pitchFamily="18" charset="0"/>
                <a:cs typeface="Times New Roman" pitchFamily="18" charset="0"/>
              </a:rPr>
              <a:t> contract civil”, „168 – </a:t>
            </a:r>
            <a:r>
              <a:rPr lang="en-US" sz="1800" b="1" dirty="0" err="1" smtClean="0">
                <a:solidFill>
                  <a:schemeClr val="bg2">
                    <a:lumMod val="50000"/>
                  </a:schemeClr>
                </a:solidFill>
                <a:latin typeface="Times New Roman" pitchFamily="18" charset="0"/>
                <a:cs typeface="Times New Roman" pitchFamily="18" charset="0"/>
              </a:rPr>
              <a:t>Persoană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restabilită</a:t>
            </a:r>
            <a:r>
              <a:rPr lang="en-US" sz="1800" b="1" dirty="0" smtClean="0">
                <a:solidFill>
                  <a:schemeClr val="bg2">
                    <a:lumMod val="50000"/>
                  </a:schemeClr>
                </a:solidFill>
                <a:latin typeface="Times New Roman" pitchFamily="18" charset="0"/>
                <a:cs typeface="Times New Roman" pitchFamily="18" charset="0"/>
              </a:rPr>
              <a:t> la </a:t>
            </a:r>
            <a:r>
              <a:rPr lang="en-US" sz="1800" b="1" dirty="0" err="1" smtClean="0">
                <a:solidFill>
                  <a:schemeClr val="bg2">
                    <a:lumMod val="50000"/>
                  </a:schemeClr>
                </a:solidFill>
                <a:latin typeface="Times New Roman" pitchFamily="18" charset="0"/>
                <a:cs typeface="Times New Roman" pitchFamily="18" charset="0"/>
              </a:rPr>
              <a:t>serviciu</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baza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hotărîrii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instanţei</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judecată</a:t>
            </a:r>
            <a:r>
              <a:rPr lang="en-US" sz="1800" b="1" dirty="0" smtClean="0">
                <a:solidFill>
                  <a:schemeClr val="bg2">
                    <a:lumMod val="50000"/>
                  </a:schemeClr>
                </a:solidFill>
                <a:latin typeface="Times New Roman" pitchFamily="18" charset="0"/>
                <a:cs typeface="Times New Roman" pitchFamily="18" charset="0"/>
              </a:rPr>
              <a:t>”, „170 – </a:t>
            </a:r>
            <a:r>
              <a:rPr lang="en-US" sz="1800" b="1" dirty="0" err="1" smtClean="0">
                <a:solidFill>
                  <a:schemeClr val="bg2">
                    <a:lumMod val="50000"/>
                  </a:schemeClr>
                </a:solidFill>
                <a:latin typeface="Times New Roman" pitchFamily="18" charset="0"/>
                <a:cs typeface="Times New Roman" pitchFamily="18" charset="0"/>
              </a:rPr>
              <a:t>Persoana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angajată</a:t>
            </a:r>
            <a:r>
              <a:rPr lang="en-US" sz="1800" b="1" dirty="0" smtClean="0">
                <a:solidFill>
                  <a:schemeClr val="bg2">
                    <a:lumMod val="50000"/>
                  </a:schemeClr>
                </a:solidFill>
                <a:latin typeface="Times New Roman" pitchFamily="18" charset="0"/>
                <a:cs typeface="Times New Roman" pitchFamily="18" charset="0"/>
              </a:rPr>
              <a:t> care </a:t>
            </a:r>
            <a:r>
              <a:rPr lang="en-US" sz="1800" b="1" dirty="0" err="1" smtClean="0">
                <a:solidFill>
                  <a:schemeClr val="bg2">
                    <a:lumMod val="50000"/>
                  </a:schemeClr>
                </a:solidFill>
                <a:latin typeface="Times New Roman" pitchFamily="18" charset="0"/>
                <a:cs typeface="Times New Roman" pitchFamily="18" charset="0"/>
              </a:rPr>
              <a:t>activează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proiecte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programe</a:t>
            </a:r>
            <a:r>
              <a:rPr lang="en-US" sz="1800" b="1" dirty="0" smtClean="0">
                <a:solidFill>
                  <a:schemeClr val="bg2">
                    <a:lumMod val="50000"/>
                  </a:schemeClr>
                </a:solidFill>
                <a:latin typeface="Times New Roman" pitchFamily="18" charset="0"/>
                <a:cs typeface="Times New Roman" pitchFamily="18" charset="0"/>
              </a:rPr>
              <a:t>) cu </a:t>
            </a:r>
            <a:r>
              <a:rPr lang="en-US" sz="1800" b="1" dirty="0" err="1" smtClean="0">
                <a:solidFill>
                  <a:schemeClr val="bg2">
                    <a:lumMod val="50000"/>
                  </a:schemeClr>
                </a:solidFill>
                <a:latin typeface="Times New Roman" pitchFamily="18" charset="0"/>
                <a:cs typeface="Times New Roman" pitchFamily="18" charset="0"/>
              </a:rPr>
              <a:t>finanţare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externă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vor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indica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perioadele</a:t>
            </a:r>
            <a:r>
              <a:rPr lang="en-US" sz="1800" b="1" dirty="0" smtClean="0">
                <a:solidFill>
                  <a:schemeClr val="bg2">
                    <a:lumMod val="50000"/>
                  </a:schemeClr>
                </a:solidFill>
                <a:latin typeface="Times New Roman" pitchFamily="18" charset="0"/>
                <a:cs typeface="Times New Roman" pitchFamily="18" charset="0"/>
              </a:rPr>
              <a:t> la care se </a:t>
            </a:r>
            <a:r>
              <a:rPr lang="en-US" sz="1800" b="1" dirty="0" err="1" smtClean="0">
                <a:solidFill>
                  <a:schemeClr val="bg2">
                    <a:lumMod val="50000"/>
                  </a:schemeClr>
                </a:solidFill>
                <a:latin typeface="Times New Roman" pitchFamily="18" charset="0"/>
                <a:cs typeface="Times New Roman" pitchFamily="18" charset="0"/>
              </a:rPr>
              <a:t>referă</a:t>
            </a:r>
            <a:r>
              <a:rPr lang="en-US" sz="1800" b="1" dirty="0" smtClean="0">
                <a:solidFill>
                  <a:schemeClr val="bg2">
                    <a:lumMod val="50000"/>
                  </a:schemeClr>
                </a:solidFill>
                <a:latin typeface="Times New Roman" pitchFamily="18" charset="0"/>
                <a:cs typeface="Times New Roman" pitchFamily="18" charset="0"/>
              </a:rPr>
              <a:t>. </a:t>
            </a:r>
          </a:p>
          <a:p>
            <a:pPr marL="548640" indent="-411480">
              <a:spcBef>
                <a:spcPct val="20000"/>
              </a:spcBef>
              <a:buClr>
                <a:schemeClr val="tx1">
                  <a:shade val="95000"/>
                </a:schemeClr>
              </a:buClr>
              <a:buSzPct val="65000"/>
              <a:buFont typeface="Wingdings 2"/>
            </a:pPr>
            <a:r>
              <a:rPr lang="en-US" sz="1800" b="1" dirty="0" err="1" smtClean="0">
                <a:solidFill>
                  <a:schemeClr val="bg2">
                    <a:lumMod val="50000"/>
                  </a:schemeClr>
                </a:solidFill>
                <a:latin typeface="Times New Roman" pitchFamily="18" charset="0"/>
                <a:cs typeface="Times New Roman" pitchFamily="18" charset="0"/>
              </a:rPr>
              <a:t>Pentru</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certificatele</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concediu</a:t>
            </a:r>
            <a:r>
              <a:rPr lang="en-US" sz="1800" b="1" dirty="0" smtClean="0">
                <a:solidFill>
                  <a:schemeClr val="bg2">
                    <a:lumMod val="50000"/>
                  </a:schemeClr>
                </a:solidFill>
                <a:latin typeface="Times New Roman" pitchFamily="18" charset="0"/>
                <a:cs typeface="Times New Roman" pitchFamily="18" charset="0"/>
              </a:rPr>
              <a:t> medical </a:t>
            </a:r>
            <a:r>
              <a:rPr lang="en-US" sz="1800" b="1" dirty="0" err="1" smtClean="0">
                <a:solidFill>
                  <a:schemeClr val="bg2">
                    <a:lumMod val="50000"/>
                  </a:schemeClr>
                </a:solidFill>
                <a:latin typeface="Times New Roman" pitchFamily="18" charset="0"/>
                <a:cs typeface="Times New Roman" pitchFamily="18" charset="0"/>
              </a:rPr>
              <a:t>prezentate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anul</a:t>
            </a:r>
            <a:r>
              <a:rPr lang="en-US" sz="1800" b="1" dirty="0" smtClean="0">
                <a:solidFill>
                  <a:schemeClr val="bg2">
                    <a:lumMod val="50000"/>
                  </a:schemeClr>
                </a:solidFill>
                <a:latin typeface="Times New Roman" pitchFamily="18" charset="0"/>
                <a:cs typeface="Times New Roman" pitchFamily="18" charset="0"/>
              </a:rPr>
              <a:t> 2021 </a:t>
            </a:r>
            <a:r>
              <a:rPr lang="en-US" sz="1800" b="1" dirty="0" err="1" smtClean="0">
                <a:solidFill>
                  <a:schemeClr val="bg2">
                    <a:lumMod val="50000"/>
                  </a:schemeClr>
                </a:solidFill>
                <a:latin typeface="Times New Roman" pitchFamily="18" charset="0"/>
                <a:cs typeface="Times New Roman" pitchFamily="18" charset="0"/>
              </a:rPr>
              <a:t>pentru</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perioadele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anului</a:t>
            </a:r>
            <a:r>
              <a:rPr lang="en-US" sz="1800" b="1" dirty="0" smtClean="0">
                <a:solidFill>
                  <a:schemeClr val="bg2">
                    <a:lumMod val="50000"/>
                  </a:schemeClr>
                </a:solidFill>
                <a:latin typeface="Times New Roman" pitchFamily="18" charset="0"/>
                <a:cs typeface="Times New Roman" pitchFamily="18" charset="0"/>
              </a:rPr>
              <a:t> 2020 se </a:t>
            </a:r>
            <a:r>
              <a:rPr lang="en-US" sz="1800" b="1" dirty="0" err="1" smtClean="0">
                <a:solidFill>
                  <a:schemeClr val="bg2">
                    <a:lumMod val="50000"/>
                  </a:schemeClr>
                </a:solidFill>
                <a:latin typeface="Times New Roman" pitchFamily="18" charset="0"/>
                <a:cs typeface="Times New Roman" pitchFamily="18" charset="0"/>
              </a:rPr>
              <a:t>stabileşte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indemnizația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pentru</a:t>
            </a:r>
            <a:r>
              <a:rPr lang="en-US" sz="1800" b="1" dirty="0" smtClean="0">
                <a:solidFill>
                  <a:schemeClr val="bg2">
                    <a:lumMod val="50000"/>
                  </a:schemeClr>
                </a:solidFill>
                <a:latin typeface="Times New Roman" pitchFamily="18" charset="0"/>
                <a:cs typeface="Times New Roman" pitchFamily="18" charset="0"/>
              </a:rPr>
              <a:t> incapacitate </a:t>
            </a:r>
            <a:r>
              <a:rPr lang="en-US" sz="1800" b="1" dirty="0" err="1" smtClean="0">
                <a:solidFill>
                  <a:schemeClr val="bg2">
                    <a:lumMod val="50000"/>
                  </a:schemeClr>
                </a:solidFill>
                <a:latin typeface="Times New Roman" pitchFamily="18" charset="0"/>
                <a:cs typeface="Times New Roman" pitchFamily="18" charset="0"/>
              </a:rPr>
              <a:t>temporară</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muncă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plătite</a:t>
            </a:r>
            <a:r>
              <a:rPr lang="en-US" sz="1800" b="1" dirty="0" smtClean="0">
                <a:solidFill>
                  <a:schemeClr val="bg2">
                    <a:lumMod val="50000"/>
                  </a:schemeClr>
                </a:solidFill>
                <a:latin typeface="Times New Roman" pitchFamily="18" charset="0"/>
                <a:cs typeface="Times New Roman" pitchFamily="18" charset="0"/>
              </a:rPr>
              <a:t> din </a:t>
            </a:r>
            <a:r>
              <a:rPr lang="en-US" sz="1800" b="1" dirty="0" err="1" smtClean="0">
                <a:solidFill>
                  <a:schemeClr val="bg2">
                    <a:lumMod val="50000"/>
                  </a:schemeClr>
                </a:solidFill>
                <a:latin typeface="Times New Roman" pitchFamily="18" charset="0"/>
                <a:cs typeface="Times New Roman" pitchFamily="18" charset="0"/>
              </a:rPr>
              <a:t>mijloacele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angajatorului</a:t>
            </a:r>
            <a:r>
              <a:rPr lang="en-US" sz="1800" b="1" dirty="0" smtClean="0">
                <a:solidFill>
                  <a:schemeClr val="bg2">
                    <a:lumMod val="50000"/>
                  </a:schemeClr>
                </a:solidFill>
                <a:latin typeface="Times New Roman" pitchFamily="18" charset="0"/>
                <a:cs typeface="Times New Roman" pitchFamily="18" charset="0"/>
              </a:rPr>
              <a:t> cu </a:t>
            </a:r>
            <a:r>
              <a:rPr lang="en-US" sz="1800" b="1" dirty="0" err="1" smtClean="0">
                <a:solidFill>
                  <a:schemeClr val="bg2">
                    <a:lumMod val="50000"/>
                  </a:schemeClr>
                </a:solidFill>
                <a:latin typeface="Times New Roman" pitchFamily="18" charset="0"/>
                <a:cs typeface="Times New Roman" pitchFamily="18" charset="0"/>
              </a:rPr>
              <a:t>respectarea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prevederilor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legale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declară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luna</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calcul</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în</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tabelul</a:t>
            </a:r>
            <a:r>
              <a:rPr lang="en-US" sz="1800" b="1" dirty="0" smtClean="0">
                <a:solidFill>
                  <a:schemeClr val="bg2">
                    <a:lumMod val="50000"/>
                  </a:schemeClr>
                </a:solidFill>
                <a:latin typeface="Times New Roman" pitchFamily="18" charset="0"/>
                <a:cs typeface="Times New Roman" pitchFamily="18" charset="0"/>
              </a:rPr>
              <a:t> nr. 2 al </a:t>
            </a:r>
            <a:r>
              <a:rPr lang="en-US" sz="1800" b="1" dirty="0" err="1" smtClean="0">
                <a:solidFill>
                  <a:schemeClr val="bg2">
                    <a:lumMod val="50000"/>
                  </a:schemeClr>
                </a:solidFill>
                <a:latin typeface="Times New Roman" pitchFamily="18" charset="0"/>
                <a:cs typeface="Times New Roman" pitchFamily="18" charset="0"/>
              </a:rPr>
              <a:t>Dării</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seamă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privind</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reţinerea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impozitului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venit</a:t>
            </a:r>
            <a:r>
              <a:rPr lang="en-US" sz="1800" b="1" dirty="0" smtClean="0">
                <a:solidFill>
                  <a:schemeClr val="bg2">
                    <a:lumMod val="50000"/>
                  </a:schemeClr>
                </a:solidFill>
                <a:latin typeface="Times New Roman" pitchFamily="18" charset="0"/>
                <a:cs typeface="Times New Roman" pitchFamily="18" charset="0"/>
              </a:rPr>
              <a:t>, a </a:t>
            </a:r>
            <a:r>
              <a:rPr lang="en-US" sz="1800" b="1" dirty="0" err="1" smtClean="0">
                <a:solidFill>
                  <a:schemeClr val="bg2">
                    <a:lumMod val="50000"/>
                  </a:schemeClr>
                </a:solidFill>
                <a:latin typeface="Times New Roman" pitchFamily="18" charset="0"/>
                <a:cs typeface="Times New Roman" pitchFamily="18" charset="0"/>
              </a:rPr>
              <a:t>primelor</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asigurare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obligatorie</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asistenţă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medicală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a </a:t>
            </a:r>
            <a:r>
              <a:rPr lang="en-US" sz="1800" b="1" dirty="0" err="1" smtClean="0">
                <a:solidFill>
                  <a:schemeClr val="bg2">
                    <a:lumMod val="50000"/>
                  </a:schemeClr>
                </a:solidFill>
                <a:latin typeface="Times New Roman" pitchFamily="18" charset="0"/>
                <a:cs typeface="Times New Roman" pitchFamily="18" charset="0"/>
              </a:rPr>
              <a:t>contribuţiilor</a:t>
            </a:r>
            <a:r>
              <a:rPr lang="en-US" sz="1800" b="1" dirty="0" smtClean="0">
                <a:solidFill>
                  <a:schemeClr val="bg2">
                    <a:lumMod val="50000"/>
                  </a:schemeClr>
                </a:solidFill>
                <a:latin typeface="Times New Roman" pitchFamily="18" charset="0"/>
                <a:cs typeface="Times New Roman" pitchFamily="18" charset="0"/>
              </a:rPr>
              <a:t> de 3 </a:t>
            </a:r>
            <a:r>
              <a:rPr lang="en-US" sz="1800" b="1" dirty="0" err="1" smtClean="0">
                <a:solidFill>
                  <a:schemeClr val="bg2">
                    <a:lumMod val="50000"/>
                  </a:schemeClr>
                </a:solidFill>
                <a:latin typeface="Times New Roman" pitchFamily="18" charset="0"/>
                <a:cs typeface="Times New Roman" pitchFamily="18" charset="0"/>
              </a:rPr>
              <a:t>asigurări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sociale</a:t>
            </a:r>
            <a:r>
              <a:rPr lang="en-US" sz="1800" b="1" dirty="0" smtClean="0">
                <a:solidFill>
                  <a:schemeClr val="bg2">
                    <a:lumMod val="50000"/>
                  </a:schemeClr>
                </a:solidFill>
                <a:latin typeface="Times New Roman" pitchFamily="18" charset="0"/>
                <a:cs typeface="Times New Roman" pitchFamily="18" charset="0"/>
              </a:rPr>
              <a:t> de stat </a:t>
            </a:r>
            <a:r>
              <a:rPr lang="en-US" sz="1800" b="1" dirty="0" err="1" smtClean="0">
                <a:solidFill>
                  <a:schemeClr val="bg2">
                    <a:lumMod val="50000"/>
                  </a:schemeClr>
                </a:solidFill>
                <a:latin typeface="Times New Roman" pitchFamily="18" charset="0"/>
                <a:cs typeface="Times New Roman" pitchFamily="18" charset="0"/>
              </a:rPr>
              <a:t>obligatorii</a:t>
            </a:r>
            <a:r>
              <a:rPr lang="en-US" sz="1800" b="1" dirty="0" smtClean="0">
                <a:solidFill>
                  <a:schemeClr val="bg2">
                    <a:lumMod val="50000"/>
                  </a:schemeClr>
                </a:solidFill>
                <a:latin typeface="Times New Roman" pitchFamily="18" charset="0"/>
                <a:cs typeface="Times New Roman" pitchFamily="18" charset="0"/>
              </a:rPr>
              <a:t> calculate (Forma IPC21) cu </a:t>
            </a:r>
            <a:r>
              <a:rPr lang="en-US" sz="1800" b="1" dirty="0" err="1" smtClean="0">
                <a:solidFill>
                  <a:schemeClr val="bg2">
                    <a:lumMod val="50000"/>
                  </a:schemeClr>
                </a:solidFill>
                <a:latin typeface="Times New Roman" pitchFamily="18" charset="0"/>
                <a:cs typeface="Times New Roman" pitchFamily="18" charset="0"/>
              </a:rPr>
              <a:t>utilizarea</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categoriilor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persoanelor</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asigurate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după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caz</a:t>
            </a:r>
            <a:r>
              <a:rPr lang="en-US" sz="1800" b="1" dirty="0" smtClean="0">
                <a:solidFill>
                  <a:schemeClr val="bg2">
                    <a:lumMod val="50000"/>
                  </a:schemeClr>
                </a:solidFill>
                <a:latin typeface="Times New Roman" pitchFamily="18" charset="0"/>
                <a:cs typeface="Times New Roman" pitchFamily="18" charset="0"/>
              </a:rPr>
              <a:t> „15311 – </a:t>
            </a:r>
            <a:r>
              <a:rPr lang="en-US" sz="1800" b="1" dirty="0" err="1" smtClean="0">
                <a:solidFill>
                  <a:schemeClr val="bg2">
                    <a:lumMod val="50000"/>
                  </a:schemeClr>
                </a:solidFill>
                <a:latin typeface="Times New Roman" pitchFamily="18" charset="0"/>
                <a:cs typeface="Times New Roman" pitchFamily="18" charset="0"/>
              </a:rPr>
              <a:t>Persoană</a:t>
            </a:r>
            <a:r>
              <a:rPr lang="en-US" sz="1800" b="1" dirty="0" smtClean="0">
                <a:solidFill>
                  <a:schemeClr val="bg2">
                    <a:lumMod val="50000"/>
                  </a:schemeClr>
                </a:solidFill>
                <a:latin typeface="Times New Roman" pitchFamily="18" charset="0"/>
                <a:cs typeface="Times New Roman" pitchFamily="18" charset="0"/>
              </a:rPr>
              <a:t> care a </a:t>
            </a:r>
            <a:r>
              <a:rPr lang="en-US" sz="1800" b="1" dirty="0" err="1" smtClean="0">
                <a:solidFill>
                  <a:schemeClr val="bg2">
                    <a:lumMod val="50000"/>
                  </a:schemeClr>
                </a:solidFill>
                <a:latin typeface="Times New Roman" pitchFamily="18" charset="0"/>
                <a:cs typeface="Times New Roman" pitchFamily="18" charset="0"/>
              </a:rPr>
              <a:t>beneficiat</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indemnizaţie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pentru</a:t>
            </a:r>
            <a:r>
              <a:rPr lang="en-US" sz="1800" b="1" dirty="0" smtClean="0">
                <a:solidFill>
                  <a:schemeClr val="bg2">
                    <a:lumMod val="50000"/>
                  </a:schemeClr>
                </a:solidFill>
                <a:latin typeface="Times New Roman" pitchFamily="18" charset="0"/>
                <a:cs typeface="Times New Roman" pitchFamily="18" charset="0"/>
              </a:rPr>
              <a:t> incapacitate </a:t>
            </a:r>
            <a:r>
              <a:rPr lang="en-US" sz="1800" b="1" dirty="0" err="1" smtClean="0">
                <a:solidFill>
                  <a:schemeClr val="bg2">
                    <a:lumMod val="50000"/>
                  </a:schemeClr>
                </a:solidFill>
                <a:latin typeface="Times New Roman" pitchFamily="18" charset="0"/>
                <a:cs typeface="Times New Roman" pitchFamily="18" charset="0"/>
              </a:rPr>
              <a:t>temporară</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muncă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cauzată</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boli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obişnuite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sau</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accidente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nelegate</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muncă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achitată</a:t>
            </a:r>
            <a:r>
              <a:rPr lang="en-US" sz="1800" b="1" dirty="0" smtClean="0">
                <a:solidFill>
                  <a:schemeClr val="bg2">
                    <a:lumMod val="50000"/>
                  </a:schemeClr>
                </a:solidFill>
                <a:latin typeface="Times New Roman" pitchFamily="18" charset="0"/>
                <a:cs typeface="Times New Roman" pitchFamily="18" charset="0"/>
              </a:rPr>
              <a:t> din </a:t>
            </a:r>
            <a:r>
              <a:rPr lang="en-US" sz="1800" b="1" dirty="0" err="1" smtClean="0">
                <a:solidFill>
                  <a:schemeClr val="bg2">
                    <a:lumMod val="50000"/>
                  </a:schemeClr>
                </a:solidFill>
                <a:latin typeface="Times New Roman" pitchFamily="18" charset="0"/>
                <a:cs typeface="Times New Roman" pitchFamily="18" charset="0"/>
              </a:rPr>
              <a:t>contul</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angajatorului</a:t>
            </a:r>
            <a:r>
              <a:rPr lang="en-US" sz="1800" b="1" dirty="0" smtClean="0">
                <a:solidFill>
                  <a:schemeClr val="bg2">
                    <a:lumMod val="50000"/>
                  </a:schemeClr>
                </a:solidFill>
                <a:latin typeface="Times New Roman" pitchFamily="18" charset="0"/>
                <a:cs typeface="Times New Roman" pitchFamily="18" charset="0"/>
              </a:rPr>
              <a:t>”, „15321 – </a:t>
            </a:r>
            <a:r>
              <a:rPr lang="en-US" sz="1800" b="1" dirty="0" err="1" smtClean="0">
                <a:solidFill>
                  <a:schemeClr val="bg2">
                    <a:lumMod val="50000"/>
                  </a:schemeClr>
                </a:solidFill>
                <a:latin typeface="Times New Roman" pitchFamily="18" charset="0"/>
                <a:cs typeface="Times New Roman" pitchFamily="18" charset="0"/>
              </a:rPr>
              <a:t>Persoană</a:t>
            </a:r>
            <a:r>
              <a:rPr lang="en-US" sz="1800" b="1" dirty="0" smtClean="0">
                <a:solidFill>
                  <a:schemeClr val="bg2">
                    <a:lumMod val="50000"/>
                  </a:schemeClr>
                </a:solidFill>
                <a:latin typeface="Times New Roman" pitchFamily="18" charset="0"/>
                <a:cs typeface="Times New Roman" pitchFamily="18" charset="0"/>
              </a:rPr>
              <a:t> care a </a:t>
            </a:r>
            <a:r>
              <a:rPr lang="en-US" sz="1800" b="1" dirty="0" err="1" smtClean="0">
                <a:solidFill>
                  <a:schemeClr val="bg2">
                    <a:lumMod val="50000"/>
                  </a:schemeClr>
                </a:solidFill>
                <a:latin typeface="Times New Roman" pitchFamily="18" charset="0"/>
                <a:cs typeface="Times New Roman" pitchFamily="18" charset="0"/>
              </a:rPr>
              <a:t>beneficiat</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indemnizaţie</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pentru</a:t>
            </a:r>
            <a:r>
              <a:rPr lang="en-US" sz="1800" b="1" dirty="0" smtClean="0">
                <a:solidFill>
                  <a:schemeClr val="bg2">
                    <a:lumMod val="50000"/>
                  </a:schemeClr>
                </a:solidFill>
                <a:latin typeface="Times New Roman" pitchFamily="18" charset="0"/>
                <a:cs typeface="Times New Roman" pitchFamily="18" charset="0"/>
              </a:rPr>
              <a:t> incapacitate </a:t>
            </a:r>
            <a:r>
              <a:rPr lang="en-US" sz="1800" b="1" dirty="0" err="1" smtClean="0">
                <a:solidFill>
                  <a:schemeClr val="bg2">
                    <a:lumMod val="50000"/>
                  </a:schemeClr>
                </a:solidFill>
                <a:latin typeface="Times New Roman" pitchFamily="18" charset="0"/>
                <a:cs typeface="Times New Roman" pitchFamily="18" charset="0"/>
              </a:rPr>
              <a:t>temporară</a:t>
            </a:r>
            <a:r>
              <a:rPr lang="en-US" sz="1800" b="1" dirty="0" smtClean="0">
                <a:solidFill>
                  <a:schemeClr val="bg2">
                    <a:lumMod val="50000"/>
                  </a:schemeClr>
                </a:solidFill>
                <a:latin typeface="Times New Roman" pitchFamily="18" charset="0"/>
                <a:cs typeface="Times New Roman" pitchFamily="18" charset="0"/>
              </a:rPr>
              <a:t> de </a:t>
            </a:r>
            <a:r>
              <a:rPr lang="en-US" sz="1800" b="1" dirty="0" err="1" smtClean="0">
                <a:solidFill>
                  <a:schemeClr val="bg2">
                    <a:lumMod val="50000"/>
                  </a:schemeClr>
                </a:solidFill>
                <a:latin typeface="Times New Roman" pitchFamily="18" charset="0"/>
                <a:cs typeface="Times New Roman" pitchFamily="18" charset="0"/>
              </a:rPr>
              <a:t>muncă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cauzată</a:t>
            </a:r>
            <a:r>
              <a:rPr lang="en-US" sz="1800" b="1" dirty="0" smtClean="0">
                <a:solidFill>
                  <a:schemeClr val="bg2">
                    <a:lumMod val="50000"/>
                  </a:schemeClr>
                </a:solidFill>
                <a:latin typeface="Times New Roman" pitchFamily="18" charset="0"/>
                <a:cs typeface="Times New Roman" pitchFamily="18" charset="0"/>
              </a:rPr>
              <a:t> de un accident de </a:t>
            </a:r>
            <a:r>
              <a:rPr lang="en-US" sz="1800" b="1" dirty="0" err="1" smtClean="0">
                <a:solidFill>
                  <a:schemeClr val="bg2">
                    <a:lumMod val="50000"/>
                  </a:schemeClr>
                </a:solidFill>
                <a:latin typeface="Times New Roman" pitchFamily="18" charset="0"/>
                <a:cs typeface="Times New Roman" pitchFamily="18" charset="0"/>
              </a:rPr>
              <a:t>muncă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sau</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boală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profesională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achitată</a:t>
            </a:r>
            <a:r>
              <a:rPr lang="en-US" sz="1800" b="1" dirty="0" smtClean="0">
                <a:solidFill>
                  <a:schemeClr val="bg2">
                    <a:lumMod val="50000"/>
                  </a:schemeClr>
                </a:solidFill>
                <a:latin typeface="Times New Roman" pitchFamily="18" charset="0"/>
                <a:cs typeface="Times New Roman" pitchFamily="18" charset="0"/>
              </a:rPr>
              <a:t> din </a:t>
            </a:r>
            <a:r>
              <a:rPr lang="en-US" sz="1800" b="1" dirty="0" err="1" smtClean="0">
                <a:solidFill>
                  <a:schemeClr val="bg2">
                    <a:lumMod val="50000"/>
                  </a:schemeClr>
                </a:solidFill>
                <a:latin typeface="Times New Roman" pitchFamily="18" charset="0"/>
                <a:cs typeface="Times New Roman" pitchFamily="18" charset="0"/>
              </a:rPr>
              <a:t>contul</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angajatorului</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şi</a:t>
            </a:r>
            <a:r>
              <a:rPr lang="en-US" sz="1800" b="1" dirty="0" smtClean="0">
                <a:solidFill>
                  <a:schemeClr val="bg2">
                    <a:lumMod val="50000"/>
                  </a:schemeClr>
                </a:solidFill>
                <a:latin typeface="Times New Roman" pitchFamily="18" charset="0"/>
                <a:cs typeface="Times New Roman" pitchFamily="18" charset="0"/>
              </a:rPr>
              <a:t> se </a:t>
            </a:r>
            <a:r>
              <a:rPr lang="en-US" sz="1800" b="1" dirty="0" err="1" smtClean="0">
                <a:solidFill>
                  <a:schemeClr val="bg2">
                    <a:lumMod val="50000"/>
                  </a:schemeClr>
                </a:solidFill>
                <a:latin typeface="Times New Roman" pitchFamily="18" charset="0"/>
                <a:cs typeface="Times New Roman" pitchFamily="18" charset="0"/>
              </a:rPr>
              <a:t>indică</a:t>
            </a:r>
            <a:r>
              <a:rPr lang="en-US" sz="1800" b="1" dirty="0" smtClean="0">
                <a:solidFill>
                  <a:schemeClr val="bg2">
                    <a:lumMod val="50000"/>
                  </a:schemeClr>
                </a:solidFill>
                <a:latin typeface="Times New Roman" pitchFamily="18" charset="0"/>
                <a:cs typeface="Times New Roman" pitchFamily="18" charset="0"/>
              </a:rPr>
              <a:t> </a:t>
            </a:r>
            <a:r>
              <a:rPr lang="en-US" sz="1800" b="1" dirty="0" err="1" smtClean="0">
                <a:solidFill>
                  <a:schemeClr val="bg2">
                    <a:lumMod val="50000"/>
                  </a:schemeClr>
                </a:solidFill>
                <a:latin typeface="Times New Roman" pitchFamily="18" charset="0"/>
                <a:cs typeface="Times New Roman" pitchFamily="18" charset="0"/>
              </a:rPr>
              <a:t>perioadele</a:t>
            </a:r>
            <a:r>
              <a:rPr lang="en-US" sz="1800" b="1" dirty="0" smtClean="0">
                <a:solidFill>
                  <a:schemeClr val="bg2">
                    <a:lumMod val="50000"/>
                  </a:schemeClr>
                </a:solidFill>
                <a:latin typeface="Times New Roman" pitchFamily="18" charset="0"/>
                <a:cs typeface="Times New Roman" pitchFamily="18" charset="0"/>
              </a:rPr>
              <a:t> la care se </a:t>
            </a:r>
            <a:r>
              <a:rPr lang="en-US" sz="1800" b="1" dirty="0" err="1" smtClean="0">
                <a:solidFill>
                  <a:schemeClr val="bg2">
                    <a:lumMod val="50000"/>
                  </a:schemeClr>
                </a:solidFill>
                <a:latin typeface="Times New Roman" pitchFamily="18" charset="0"/>
                <a:cs typeface="Times New Roman" pitchFamily="18" charset="0"/>
              </a:rPr>
              <a:t>referă</a:t>
            </a:r>
            <a:r>
              <a:rPr lang="en-US" sz="1800" b="1" dirty="0" smtClean="0">
                <a:solidFill>
                  <a:schemeClr val="bg2">
                    <a:lumMod val="50000"/>
                  </a:schemeClr>
                </a:solidFill>
                <a:latin typeface="Times New Roman" pitchFamily="18" charset="0"/>
                <a:cs typeface="Times New Roman" pitchFamily="18" charset="0"/>
              </a:rPr>
              <a:t>.</a:t>
            </a:r>
          </a:p>
          <a:p>
            <a:pPr marL="548640" indent="-411480">
              <a:spcBef>
                <a:spcPct val="20000"/>
              </a:spcBef>
              <a:buClr>
                <a:schemeClr val="tx1">
                  <a:shade val="95000"/>
                </a:schemeClr>
              </a:buClr>
              <a:buSzPct val="65000"/>
              <a:buFont typeface="Wingdings 2"/>
              <a:buNone/>
            </a:pPr>
            <a:endParaRPr lang="en-US" sz="1800" b="1" dirty="0" smtClean="0">
              <a:solidFill>
                <a:schemeClr val="bg2">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RO" sz="3200" b="1" dirty="0" smtClean="0">
                <a:solidFill>
                  <a:srgbClr val="7030A0"/>
                </a:solidFill>
                <a:latin typeface="Times New Roman" pitchFamily="18" charset="0"/>
                <a:cs typeface="Times New Roman" pitchFamily="18" charset="0"/>
              </a:rPr>
              <a:t>Testarea salariaților în vederea depistării prezenței virusului SARS-CoV-2</a:t>
            </a:r>
            <a:r>
              <a:rPr lang="ro-RO" b="1" i="1" dirty="0" smtClean="0"/>
              <a:t/>
            </a:r>
            <a:br>
              <a:rPr lang="ro-RO" b="1" i="1" dirty="0" smtClean="0"/>
            </a:br>
            <a:endParaRPr lang="en-US" dirty="0"/>
          </a:p>
        </p:txBody>
      </p:sp>
      <p:sp>
        <p:nvSpPr>
          <p:cNvPr id="3" name="Content Placeholder 2"/>
          <p:cNvSpPr>
            <a:spLocks noGrp="1"/>
          </p:cNvSpPr>
          <p:nvPr>
            <p:ph idx="1"/>
          </p:nvPr>
        </p:nvSpPr>
        <p:spPr>
          <a:xfrm>
            <a:off x="357158" y="1783560"/>
            <a:ext cx="8572560" cy="5074440"/>
          </a:xfrm>
        </p:spPr>
        <p:txBody>
          <a:bodyPr>
            <a:normAutofit fontScale="70000" lnSpcReduction="20000"/>
          </a:bodyPr>
          <a:lstStyle/>
          <a:p>
            <a:r>
              <a:rPr lang="ro-RO" sz="3400" b="1" dirty="0" smtClean="0">
                <a:solidFill>
                  <a:schemeClr val="tx2">
                    <a:lumMod val="10000"/>
                  </a:schemeClr>
                </a:solidFill>
                <a:latin typeface="Times New Roman" pitchFamily="18" charset="0"/>
                <a:cs typeface="Times New Roman" pitchFamily="18" charset="0"/>
              </a:rPr>
              <a:t>Prin Legea nr. 224 din 04.12.2020 cu privire la modificarea unor acte normative, publicată în Monitorul Oficial nr. 353-357 din 22.12.2020, au fost operate modificări în Legea nr. 489/1999 privind sistemul public de asigurări sociale, anexa nr. 3 - Tipuri de drepturi şi de venituri din care nu se calculează contribuţii de asigurări sociale de stat obligatorii</a:t>
            </a:r>
            <a:br>
              <a:rPr lang="ro-RO" sz="3400" b="1" dirty="0" smtClean="0">
                <a:solidFill>
                  <a:schemeClr val="tx2">
                    <a:lumMod val="10000"/>
                  </a:schemeClr>
                </a:solidFill>
                <a:latin typeface="Times New Roman" pitchFamily="18" charset="0"/>
                <a:cs typeface="Times New Roman" pitchFamily="18" charset="0"/>
              </a:rPr>
            </a:br>
            <a:r>
              <a:rPr lang="ro-RO" sz="3400" b="1" dirty="0" smtClean="0">
                <a:solidFill>
                  <a:schemeClr val="tx2">
                    <a:lumMod val="10000"/>
                  </a:schemeClr>
                </a:solidFill>
                <a:latin typeface="Times New Roman" pitchFamily="18" charset="0"/>
                <a:cs typeface="Times New Roman" pitchFamily="18" charset="0"/>
              </a:rPr>
              <a:t>a fost completată cu punctul 41 cu următorul cuprins „</a:t>
            </a:r>
            <a:r>
              <a:rPr lang="ro-RO" sz="3400" b="1" i="1" dirty="0" smtClean="0">
                <a:solidFill>
                  <a:schemeClr val="tx2">
                    <a:lumMod val="10000"/>
                  </a:schemeClr>
                </a:solidFill>
                <a:latin typeface="Times New Roman" pitchFamily="18" charset="0"/>
                <a:cs typeface="Times New Roman" pitchFamily="18" charset="0"/>
              </a:rPr>
              <a:t>41) plățile efectuate de angajator pentru testarea salariaților în vederea depistării prezenței virusului SARS-CoV-2</a:t>
            </a:r>
            <a:r>
              <a:rPr lang="ro-RO" sz="3400" b="1" dirty="0" smtClean="0">
                <a:solidFill>
                  <a:schemeClr val="tx2">
                    <a:lumMod val="10000"/>
                  </a:schemeClr>
                </a:solidFill>
                <a:latin typeface="Times New Roman" pitchFamily="18" charset="0"/>
                <a:cs typeface="Times New Roman" pitchFamily="18" charset="0"/>
              </a:rPr>
              <a:t>”.</a:t>
            </a:r>
          </a:p>
          <a:p>
            <a:r>
              <a:rPr lang="ro-RO" sz="3400" b="1" dirty="0" smtClean="0">
                <a:solidFill>
                  <a:schemeClr val="tx2">
                    <a:lumMod val="10000"/>
                  </a:schemeClr>
                </a:solidFill>
                <a:latin typeface="Times New Roman" pitchFamily="18" charset="0"/>
                <a:cs typeface="Times New Roman" pitchFamily="18" charset="0"/>
              </a:rPr>
              <a:t>Astfel, plățile efectuate de către angajator pentru testarea salariaților în vederea identificării virusului SARS-CoV-2 constituie facilităţi acordate de angajator din care nu se calculează contribuţii de asigurări sociale de stat obligatorii.</a:t>
            </a:r>
            <a:br>
              <a:rPr lang="ro-RO" sz="3400" b="1" dirty="0" smtClean="0">
                <a:solidFill>
                  <a:schemeClr val="tx2">
                    <a:lumMod val="10000"/>
                  </a:schemeClr>
                </a:solidFill>
                <a:latin typeface="Times New Roman" pitchFamily="18" charset="0"/>
                <a:cs typeface="Times New Roman" pitchFamily="18" charset="0"/>
              </a:rPr>
            </a:br>
            <a:r>
              <a:rPr lang="ro-RO" sz="3400" b="1" dirty="0" smtClean="0">
                <a:solidFill>
                  <a:schemeClr val="tx2">
                    <a:lumMod val="10000"/>
                  </a:schemeClr>
                </a:solidFill>
                <a:latin typeface="Times New Roman" pitchFamily="18" charset="0"/>
                <a:cs typeface="Times New Roman" pitchFamily="18" charset="0"/>
              </a:rPr>
              <a:t>Aceste prevederi au intrat în vigoare la data de 22 decembrie 2020.</a:t>
            </a:r>
            <a:br>
              <a:rPr lang="ro-RO" sz="3400" b="1" dirty="0" smtClean="0">
                <a:solidFill>
                  <a:schemeClr val="tx2">
                    <a:lumMod val="10000"/>
                  </a:schemeClr>
                </a:solidFill>
                <a:latin typeface="Times New Roman" pitchFamily="18" charset="0"/>
                <a:cs typeface="Times New Roman" pitchFamily="18" charset="0"/>
              </a:rPr>
            </a:br>
            <a:r>
              <a:rPr lang="ro-RO" b="1" dirty="0" smtClean="0">
                <a:latin typeface="Times New Roman" pitchFamily="18" charset="0"/>
                <a:cs typeface="Times New Roman" pitchFamily="18" charset="0"/>
              </a:rPr>
              <a:t> </a:t>
            </a:r>
            <a:endParaRPr lang="en-US" b="1" dirty="0" smtClean="0">
              <a:latin typeface="Times New Roman" pitchFamily="18" charset="0"/>
              <a:cs typeface="Times New Roman" pitchFamily="18" charset="0"/>
            </a:endParaRP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4">
      <a:dk1>
        <a:srgbClr val="F69D1A"/>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1146</TotalTime>
  <Words>3562</Words>
  <Application>Microsoft Office PowerPoint</Application>
  <PresentationFormat>On-screen Show (4:3)</PresentationFormat>
  <Paragraphs>373</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Metro</vt:lpstr>
      <vt:lpstr>Declararea contribuţiilor de asigurări sociale în anul 2021 </vt:lpstr>
      <vt:lpstr>Modificări în Legea nr. 489/1999 privind sistemul public de asigurări sociale prin Legea nr. 60 din 23.04.2020  </vt:lpstr>
      <vt:lpstr>Slide 3</vt:lpstr>
      <vt:lpstr>Slide 4</vt:lpstr>
      <vt:lpstr>Slide 5</vt:lpstr>
      <vt:lpstr>Impactul asupra prestaţiilor  de asigurări sociale </vt:lpstr>
      <vt:lpstr>Declararea contribuţiilor aferente altor perioade</vt:lpstr>
      <vt:lpstr>Categoriile care pot fi reflectate pentru perioadele anterioare </vt:lpstr>
      <vt:lpstr>Testarea salariaților în vederea depistării prezenței virusului SARS-CoV-2 </vt:lpstr>
      <vt:lpstr>Boli profesionale şi accidente de muncă </vt:lpstr>
      <vt:lpstr>Slide 11</vt:lpstr>
      <vt:lpstr>Declararea bolilor profesinale şi accidentele de muncă </vt:lpstr>
      <vt:lpstr>Legea nr. 257 din 16.12.2020 cu privire la modificarea unor acte normative, publicată în Monitorul Oficial nr. 353-357 (7681-7685) din 22.12.2020</vt:lpstr>
      <vt:lpstr>Depunerea declaraţiei </vt:lpstr>
      <vt:lpstr>Slide 15</vt:lpstr>
      <vt:lpstr>Slide 16</vt:lpstr>
      <vt:lpstr>Slide 17</vt:lpstr>
      <vt:lpstr>Slide 18</vt:lpstr>
      <vt:lpstr>Slide 19</vt:lpstr>
      <vt:lpstr>Slide 20</vt:lpstr>
      <vt:lpstr>         Aspecte privind prezentarea Formularului IRM 19 </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Company>cnas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Declararea contribuţiilor de asigurări sociale în anul 2021</dc:title>
  <dc:creator>olga.margarint</dc:creator>
  <cp:lastModifiedBy>olga.margarint</cp:lastModifiedBy>
  <cp:revision>72</cp:revision>
  <dcterms:created xsi:type="dcterms:W3CDTF">2021-01-05T10:21:24Z</dcterms:created>
  <dcterms:modified xsi:type="dcterms:W3CDTF">2021-05-21T06:04:12Z</dcterms:modified>
</cp:coreProperties>
</file>